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527" r:id="rId2"/>
    <p:sldId id="529" r:id="rId3"/>
    <p:sldId id="530" r:id="rId4"/>
    <p:sldId id="531" r:id="rId5"/>
    <p:sldId id="528" r:id="rId6"/>
    <p:sldId id="532" r:id="rId7"/>
    <p:sldId id="533" r:id="rId8"/>
    <p:sldId id="534" r:id="rId9"/>
    <p:sldId id="535" r:id="rId10"/>
    <p:sldId id="538" r:id="rId11"/>
    <p:sldId id="537" r:id="rId12"/>
    <p:sldId id="536" r:id="rId13"/>
    <p:sldId id="425" r:id="rId14"/>
    <p:sldId id="523" r:id="rId15"/>
    <p:sldId id="539" r:id="rId16"/>
    <p:sldId id="434" r:id="rId17"/>
    <p:sldId id="540" r:id="rId18"/>
    <p:sldId id="423" r:id="rId19"/>
    <p:sldId id="541" r:id="rId20"/>
    <p:sldId id="429" r:id="rId21"/>
    <p:sldId id="431" r:id="rId22"/>
    <p:sldId id="436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</p:sldIdLst>
  <p:sldSz cx="14630400" cy="8229600"/>
  <p:notesSz cx="7010400" cy="92964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foland" initials="s" lastIdx="0" clrIdx="0">
    <p:extLst>
      <p:ext uri="{19B8F6BF-5375-455C-9EA6-DF929625EA0E}">
        <p15:presenceInfo xmlns:p15="http://schemas.microsoft.com/office/powerpoint/2012/main" userId="sjfo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2723"/>
    <a:srgbClr val="884317"/>
    <a:srgbClr val="C78514"/>
    <a:srgbClr val="FFFFFF"/>
    <a:srgbClr val="FF7C80"/>
    <a:srgbClr val="E7E7E7"/>
    <a:srgbClr val="FDF965"/>
    <a:srgbClr val="F3E893"/>
    <a:srgbClr val="F0EFB4"/>
    <a:srgbClr val="EEE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7" autoAdjust="0"/>
    <p:restoredTop sz="80494" autoAdjust="0"/>
  </p:normalViewPr>
  <p:slideViewPr>
    <p:cSldViewPr snapToGrid="0">
      <p:cViewPr>
        <p:scale>
          <a:sx n="50" d="100"/>
          <a:sy n="50" d="100"/>
        </p:scale>
        <p:origin x="2424" y="1624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523" cy="464662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2" y="0"/>
            <a:ext cx="3037523" cy="464662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>
              <a:defRPr sz="1200"/>
            </a:lvl1pPr>
          </a:lstStyle>
          <a:p>
            <a:fld id="{AC936A8C-0329-4D4F-AD8D-D7CDA8C40294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153"/>
            <a:ext cx="3037523" cy="464662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292" y="8830153"/>
            <a:ext cx="3037523" cy="464662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>
              <a:defRPr sz="1200"/>
            </a:lvl1pPr>
          </a:lstStyle>
          <a:p>
            <a:fld id="{34036876-12D3-4F6C-9360-12A41BF3B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CB542711-63CF-48D2-A0D2-F12BCE3DF0D2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CDE127E4-FD36-4FD3-BFF6-A6513F80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6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science simply is what it is – information obtained through a systematic process. However, it is critically important that the process is maintained so that the information is trustworthy.</a:t>
            </a:r>
          </a:p>
          <a:p>
            <a:endParaRPr lang="en-US" dirty="0"/>
          </a:p>
          <a:p>
            <a:r>
              <a:rPr lang="en-US" dirty="0"/>
              <a:t>Before we start pointing fingers at “good” and “bad” science, let’s talk a bit more about the origins of that process and the term “science”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83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24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Mean</a:t>
            </a:r>
            <a:r>
              <a:rPr lang="en-US" sz="1800" dirty="0">
                <a:solidFill>
                  <a:schemeClr val="tx1"/>
                </a:solidFill>
              </a:rPr>
              <a:t> is an appropriate central tendency when your data has a discernable numerical value, contains a continuous range of values, and does not contain any wild outliers.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Median</a:t>
            </a:r>
            <a:r>
              <a:rPr lang="en-US" sz="1800" dirty="0">
                <a:solidFill>
                  <a:schemeClr val="tx1"/>
                </a:solidFill>
              </a:rPr>
              <a:t> is an appropriate central tendency when your data has a discernable numerical value, but is not continuous, is skewed, or contains outliers.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</a:rPr>
              <a:t>Mode</a:t>
            </a:r>
            <a:r>
              <a:rPr lang="en-US" sz="1800" dirty="0">
                <a:solidFill>
                  <a:schemeClr val="tx1"/>
                </a:solidFill>
              </a:rPr>
              <a:t> is appropriate when your data does not contain a discernable numerical value or is not continuous.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helps reduce random error from our instrumentation (camera). It does not account for random variation caused by confounding variables or systematic error of any kind.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would be “bad science” if we stopped here! All we have proven thus far is that it happened once! We have not tested this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93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1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5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60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these can be addressed simply by being a conscientious scientist using only the information we covered today. However, we will spend most of the rest of this course developing our ability to handle this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13</a:t>
            </a:r>
            <a:r>
              <a:rPr lang="en-US" baseline="30000" dirty="0"/>
              <a:t>th</a:t>
            </a:r>
            <a:r>
              <a:rPr lang="en-US" dirty="0"/>
              <a:t> century, Grosseteste was advocating experimental “science”, but maintained that “demonstrative” knowledge was not possible in the natural sciences and therefore: “Natural philosophy offers its explanations probably rather than scientifically… only in mathematics is there science and demonstration.”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was slow to catch on. The ideal practice of science was seen as a noble pursuit of recreation for educated amateurs. Calling themselves “scientists” reduced their pursuit to a profession (like a dentist, pediatrist, etc.), which was not seen as noble.</a:t>
            </a:r>
          </a:p>
          <a:p>
            <a:endParaRPr lang="en-US" dirty="0"/>
          </a:p>
          <a:p>
            <a:r>
              <a:rPr lang="en-US" dirty="0"/>
              <a:t>Michael Faraday liked the term “scientist” but disliked the term “physicist” (he said it had too many “</a:t>
            </a:r>
            <a:r>
              <a:rPr lang="en-US" dirty="0" err="1"/>
              <a:t>i</a:t>
            </a:r>
            <a:r>
              <a:rPr lang="en-US" dirty="0"/>
              <a:t>” sounds in it and didn’t roll off the tongue like “</a:t>
            </a:r>
            <a:r>
              <a:rPr lang="en-US" i="1" dirty="0" err="1"/>
              <a:t>physicien</a:t>
            </a:r>
            <a:r>
              <a:rPr lang="en-US" i="1" dirty="0"/>
              <a:t>”</a:t>
            </a:r>
            <a:r>
              <a:rPr lang="en-US" i="0" dirty="0"/>
              <a:t> did in French.</a:t>
            </a:r>
          </a:p>
          <a:p>
            <a:endParaRPr lang="en-US" i="0" dirty="0"/>
          </a:p>
          <a:p>
            <a:r>
              <a:rPr lang="en-US" i="0" dirty="0"/>
              <a:t>People could be very petty and particular about things like titles, but in the end, “scientist” eventually stuck, “science” was no longer a part of philosophy, and Mary Somerville proved that anyone could be a scientist.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What about a law?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Democritus and the atom? That hypothesis was largely untestable for thousands of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83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that, in the title of this post, the author makes no claims about a cause or scope of this “experiment”.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that, in the title of this post, the author makes no claims about a cause or scope of this “experiment”.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3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127E4-FD36-4FD3-BFF6-A6513F8097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535432"/>
            <a:ext cx="12435840" cy="1764030"/>
          </a:xfrm>
        </p:spPr>
        <p:txBody>
          <a:bodyPr/>
          <a:lstStyle>
            <a:lvl1pPr algn="ctr">
              <a:defRPr sz="57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147060"/>
            <a:ext cx="10241280" cy="1280160"/>
          </a:xfrm>
        </p:spPr>
        <p:txBody>
          <a:bodyPr/>
          <a:lstStyle>
            <a:lvl1pPr marL="0" indent="0" algn="ctr">
              <a:buNone/>
              <a:defRPr/>
            </a:lvl1pPr>
            <a:lvl2pPr marL="653110" indent="0" algn="ctr">
              <a:buNone/>
              <a:defRPr/>
            </a:lvl2pPr>
            <a:lvl3pPr marL="1306220" indent="0" algn="ctr">
              <a:buNone/>
              <a:defRPr/>
            </a:lvl3pPr>
            <a:lvl4pPr marL="1959331" indent="0" algn="ctr">
              <a:buNone/>
              <a:defRPr/>
            </a:lvl4pPr>
            <a:lvl5pPr marL="2612441" indent="0" algn="ctr">
              <a:buNone/>
              <a:defRPr/>
            </a:lvl5pPr>
            <a:lvl6pPr marL="3265551" indent="0" algn="ctr">
              <a:buNone/>
              <a:defRPr/>
            </a:lvl6pPr>
            <a:lvl7pPr marL="3918661" indent="0" algn="ctr">
              <a:buNone/>
              <a:defRPr/>
            </a:lvl7pPr>
            <a:lvl8pPr marL="4571771" indent="0" algn="ctr">
              <a:buNone/>
              <a:defRPr/>
            </a:lvl8pPr>
            <a:lvl9pPr marL="5224882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72800" y="91440"/>
            <a:ext cx="3657600" cy="777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91440"/>
            <a:ext cx="10728960" cy="777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097280"/>
            <a:ext cx="14386560" cy="6492240"/>
          </a:xfrm>
        </p:spPr>
        <p:txBody>
          <a:bodyPr/>
          <a:lstStyle>
            <a:lvl1pPr>
              <a:buSzPct val="120000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667693"/>
            <a:ext cx="12435840" cy="1020726"/>
          </a:xfrm>
        </p:spPr>
        <p:txBody>
          <a:bodyPr anchor="t"/>
          <a:lstStyle>
            <a:lvl1pPr algn="l">
              <a:defRPr sz="5700" b="1"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5701" y="5688419"/>
            <a:ext cx="12435840" cy="1133389"/>
          </a:xfrm>
        </p:spPr>
        <p:txBody>
          <a:bodyPr anchor="t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2960"/>
            <a:ext cx="7193280" cy="704088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822960"/>
            <a:ext cx="7193280" cy="704088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3840" y="91440"/>
            <a:ext cx="1438656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22960"/>
            <a:ext cx="14630400" cy="704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5400" b="1" cap="small" baseline="0">
          <a:solidFill>
            <a:schemeClr val="tx1"/>
          </a:solidFill>
          <a:latin typeface="Agency FB" pitchFamily="34" charset="0"/>
          <a:ea typeface="Tahoma" pitchFamily="34" charset="0"/>
          <a:cs typeface="Tahoma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5pPr>
      <a:lvl6pPr marL="653110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6pPr>
      <a:lvl7pPr marL="1306220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7pPr>
      <a:lvl8pPr marL="1959331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8pPr>
      <a:lvl9pPr marL="2612441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489833" indent="-489833" algn="l" rtl="0" eaLnBrk="1" fontAlgn="base" hangingPunct="1">
        <a:spcBef>
          <a:spcPct val="20000"/>
        </a:spcBef>
        <a:spcAft>
          <a:spcPct val="0"/>
        </a:spcAft>
        <a:buClr>
          <a:srgbClr val="61B4E5"/>
        </a:buClr>
        <a:buSzPct val="100000"/>
        <a:buFont typeface="Arial" pitchFamily="34" charset="0"/>
        <a:buChar char="•"/>
        <a:defRPr sz="4000">
          <a:solidFill>
            <a:srgbClr val="5F5F5F"/>
          </a:solidFill>
          <a:latin typeface="Arial Narrow" pitchFamily="34" charset="0"/>
          <a:ea typeface="Tahoma" pitchFamily="34" charset="0"/>
          <a:cs typeface="Tahoma" pitchFamily="34" charset="0"/>
        </a:defRPr>
      </a:lvl1pPr>
      <a:lvl2pPr marL="1061304" indent="-408194" algn="l" rtl="0" eaLnBrk="1" fontAlgn="base" hangingPunct="1">
        <a:spcBef>
          <a:spcPct val="20000"/>
        </a:spcBef>
        <a:spcAft>
          <a:spcPct val="0"/>
        </a:spcAft>
        <a:buClr>
          <a:srgbClr val="61B4E5"/>
        </a:buClr>
        <a:buSzPct val="80000"/>
        <a:buFont typeface="Wingdings" pitchFamily="2" charset="2"/>
        <a:buChar char="§"/>
        <a:defRPr sz="3400">
          <a:solidFill>
            <a:srgbClr val="5F5F5F"/>
          </a:solidFill>
          <a:latin typeface="Arial Narrow" pitchFamily="34" charset="0"/>
          <a:ea typeface="Tahoma" pitchFamily="34" charset="0"/>
          <a:cs typeface="Tahoma" pitchFamily="34" charset="0"/>
        </a:defRPr>
      </a:lvl2pPr>
      <a:lvl3pPr marL="1632776" indent="-326555" algn="l" rtl="0" eaLnBrk="1" fontAlgn="base" hangingPunct="1">
        <a:spcBef>
          <a:spcPct val="20000"/>
        </a:spcBef>
        <a:spcAft>
          <a:spcPct val="0"/>
        </a:spcAft>
        <a:buClr>
          <a:srgbClr val="61B4E5"/>
        </a:buClr>
        <a:buSzPct val="100000"/>
        <a:buFont typeface="Arial" pitchFamily="34" charset="0"/>
        <a:buChar char="−"/>
        <a:defRPr sz="2900">
          <a:solidFill>
            <a:srgbClr val="5F5F5F"/>
          </a:solidFill>
          <a:latin typeface="Arial Narrow" pitchFamily="34" charset="0"/>
          <a:ea typeface="Tahoma" pitchFamily="34" charset="0"/>
          <a:cs typeface="Tahoma" pitchFamily="34" charset="0"/>
        </a:defRPr>
      </a:lvl3pPr>
      <a:lvl4pPr marL="2285886" indent="-326555" algn="l" rtl="0" eaLnBrk="1" fontAlgn="base" hangingPunct="1">
        <a:spcBef>
          <a:spcPct val="20000"/>
        </a:spcBef>
        <a:spcAft>
          <a:spcPct val="0"/>
        </a:spcAft>
        <a:buClr>
          <a:srgbClr val="61B4E5"/>
        </a:buClr>
        <a:buFont typeface="Arial" pitchFamily="34" charset="0"/>
        <a:buChar char="•"/>
        <a:defRPr sz="2600">
          <a:solidFill>
            <a:srgbClr val="5F5F5F"/>
          </a:solidFill>
          <a:latin typeface="Arial Narrow" pitchFamily="34" charset="0"/>
          <a:ea typeface="Tahoma" pitchFamily="34" charset="0"/>
          <a:cs typeface="Tahoma" pitchFamily="34" charset="0"/>
        </a:defRPr>
      </a:lvl4pPr>
      <a:lvl5pPr marL="2938996" indent="-326555" algn="l" rtl="0" eaLnBrk="1" fontAlgn="base" hangingPunct="1">
        <a:spcBef>
          <a:spcPct val="20000"/>
        </a:spcBef>
        <a:spcAft>
          <a:spcPct val="0"/>
        </a:spcAft>
        <a:buClr>
          <a:srgbClr val="61B4E5"/>
        </a:buClr>
        <a:buFont typeface="Wingdings" pitchFamily="2" charset="2"/>
        <a:buChar char="Ø"/>
        <a:defRPr sz="2600">
          <a:solidFill>
            <a:srgbClr val="5F5F5F"/>
          </a:solidFill>
          <a:latin typeface="Arial Narrow" pitchFamily="34" charset="0"/>
          <a:ea typeface="Tahoma" pitchFamily="34" charset="0"/>
          <a:cs typeface="Tahoma" pitchFamily="34" charset="0"/>
        </a:defRPr>
      </a:lvl5pPr>
      <a:lvl6pPr marL="3592106" indent="-326555" algn="l" rtl="0" eaLnBrk="1" fontAlgn="base" hangingPunct="1">
        <a:spcBef>
          <a:spcPct val="20000"/>
        </a:spcBef>
        <a:spcAft>
          <a:spcPct val="0"/>
        </a:spcAft>
        <a:buClr>
          <a:srgbClr val="336600"/>
        </a:buClr>
        <a:buFont typeface="Wingdings" pitchFamily="2" charset="2"/>
        <a:buChar char="Ø"/>
        <a:defRPr sz="2900">
          <a:solidFill>
            <a:srgbClr val="5F5F5F"/>
          </a:solidFill>
          <a:latin typeface="+mn-lt"/>
          <a:cs typeface="+mn-cs"/>
        </a:defRPr>
      </a:lvl6pPr>
      <a:lvl7pPr marL="4245216" indent="-326555" algn="l" rtl="0" eaLnBrk="1" fontAlgn="base" hangingPunct="1">
        <a:spcBef>
          <a:spcPct val="20000"/>
        </a:spcBef>
        <a:spcAft>
          <a:spcPct val="0"/>
        </a:spcAft>
        <a:buClr>
          <a:srgbClr val="336600"/>
        </a:buClr>
        <a:buFont typeface="Wingdings" pitchFamily="2" charset="2"/>
        <a:buChar char="Ø"/>
        <a:defRPr sz="2900">
          <a:solidFill>
            <a:srgbClr val="5F5F5F"/>
          </a:solidFill>
          <a:latin typeface="+mn-lt"/>
          <a:cs typeface="+mn-cs"/>
        </a:defRPr>
      </a:lvl7pPr>
      <a:lvl8pPr marL="4898327" indent="-326555" algn="l" rtl="0" eaLnBrk="1" fontAlgn="base" hangingPunct="1">
        <a:spcBef>
          <a:spcPct val="20000"/>
        </a:spcBef>
        <a:spcAft>
          <a:spcPct val="0"/>
        </a:spcAft>
        <a:buClr>
          <a:srgbClr val="336600"/>
        </a:buClr>
        <a:buFont typeface="Wingdings" pitchFamily="2" charset="2"/>
        <a:buChar char="Ø"/>
        <a:defRPr sz="2900">
          <a:solidFill>
            <a:srgbClr val="5F5F5F"/>
          </a:solidFill>
          <a:latin typeface="+mn-lt"/>
          <a:cs typeface="+mn-cs"/>
        </a:defRPr>
      </a:lvl8pPr>
      <a:lvl9pPr marL="5551437" indent="-326555" algn="l" rtl="0" eaLnBrk="1" fontAlgn="base" hangingPunct="1">
        <a:spcBef>
          <a:spcPct val="20000"/>
        </a:spcBef>
        <a:spcAft>
          <a:spcPct val="0"/>
        </a:spcAft>
        <a:buClr>
          <a:srgbClr val="336600"/>
        </a:buClr>
        <a:buFont typeface="Wingdings" pitchFamily="2" charset="2"/>
        <a:buChar char="Ø"/>
        <a:defRPr sz="2900">
          <a:solidFill>
            <a:srgbClr val="5F5F5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string theory">
            <a:extLst>
              <a:ext uri="{FF2B5EF4-FFF2-40B4-BE49-F238E27FC236}">
                <a16:creationId xmlns:a16="http://schemas.microsoft.com/office/drawing/2014/main" id="{1F0494A9-1E68-4C14-8E0A-34E15B7BA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9225"/>
          <a:stretch/>
        </p:blipFill>
        <p:spPr bwMode="auto">
          <a:xfrm>
            <a:off x="0" y="2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AB005-E61C-4F7E-A5E8-A8A21DE0D62A}"/>
              </a:ext>
            </a:extLst>
          </p:cNvPr>
          <p:cNvSpPr txBox="1"/>
          <p:nvPr/>
        </p:nvSpPr>
        <p:spPr>
          <a:xfrm>
            <a:off x="0" y="2838451"/>
            <a:ext cx="146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Why is some science not “good” science?</a:t>
            </a:r>
          </a:p>
        </p:txBody>
      </p:sp>
    </p:spTree>
    <p:extLst>
      <p:ext uri="{BB962C8B-B14F-4D97-AF65-F5344CB8AC3E}">
        <p14:creationId xmlns:p14="http://schemas.microsoft.com/office/powerpoint/2010/main" val="26530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B5E35-05D7-4895-AD3A-F882E58E275C}"/>
              </a:ext>
            </a:extLst>
          </p:cNvPr>
          <p:cNvSpPr txBox="1"/>
          <p:nvPr/>
        </p:nvSpPr>
        <p:spPr>
          <a:xfrm>
            <a:off x="820270" y="887506"/>
            <a:ext cx="12640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 Hypothesis  – 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C9313-63D3-414A-A7EB-9D02A18ADE61}"/>
              </a:ext>
            </a:extLst>
          </p:cNvPr>
          <p:cNvSpPr txBox="1"/>
          <p:nvPr/>
        </p:nvSpPr>
        <p:spPr>
          <a:xfrm>
            <a:off x="820270" y="2784464"/>
            <a:ext cx="12640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 Hypothesis  –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67536-03ED-4C68-A9B5-EE3184E76322}"/>
              </a:ext>
            </a:extLst>
          </p:cNvPr>
          <p:cNvSpPr txBox="1"/>
          <p:nvPr/>
        </p:nvSpPr>
        <p:spPr>
          <a:xfrm>
            <a:off x="3382026" y="2784464"/>
            <a:ext cx="10428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prediction based on the assumption that there is no relationship between the  independent and dependent variables in question. This is seen as the “default state”.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50054-81F7-458E-BB4B-859E118607A2}"/>
              </a:ext>
            </a:extLst>
          </p:cNvPr>
          <p:cNvSpPr txBox="1"/>
          <p:nvPr/>
        </p:nvSpPr>
        <p:spPr>
          <a:xfrm>
            <a:off x="4303059" y="887506"/>
            <a:ext cx="93591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prediction based on a proposed relationship between independent and dependent variables. An experiment should be devised to test one or more alternate hypotheses against the…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CD616-F212-428A-9FFF-8E57848DED6D}"/>
              </a:ext>
            </a:extLst>
          </p:cNvPr>
          <p:cNvSpPr txBox="1"/>
          <p:nvPr/>
        </p:nvSpPr>
        <p:spPr>
          <a:xfrm>
            <a:off x="820270" y="4818323"/>
            <a:ext cx="129898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goal of all experiments is to test alternate hypotheses to see if they stand up to empirical evidence better than the null hypothesis does.</a:t>
            </a:r>
          </a:p>
          <a:p>
            <a:pPr algn="ctr"/>
            <a:endParaRPr lang="en-US" i="1" dirty="0"/>
          </a:p>
          <a:p>
            <a:pPr algn="ctr"/>
            <a:r>
              <a:rPr lang="en-US" i="1" dirty="0"/>
              <a:t>A hypothesis is never proven! We either reject the null hypothesis in favor of an alternative hypothesis, or we fail to reject the null hypothesis. Either result is a successful experimental outcome!</a:t>
            </a:r>
          </a:p>
        </p:txBody>
      </p:sp>
    </p:spTree>
    <p:extLst>
      <p:ext uri="{BB962C8B-B14F-4D97-AF65-F5344CB8AC3E}">
        <p14:creationId xmlns:p14="http://schemas.microsoft.com/office/powerpoint/2010/main" val="368999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ost image">
            <a:extLst>
              <a:ext uri="{FF2B5EF4-FFF2-40B4-BE49-F238E27FC236}">
                <a16:creationId xmlns:a16="http://schemas.microsoft.com/office/drawing/2014/main" id="{1C13FB73-0626-40EA-96CD-B2D564D8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7" b="44569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CA5E11-E1AE-465F-87C4-DBE02AB9B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Variations in Honey Color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A488FE-3591-420E-B28C-ACC6D91B7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in Experimental Language</a:t>
            </a:r>
          </a:p>
        </p:txBody>
      </p:sp>
    </p:spTree>
    <p:extLst>
      <p:ext uri="{BB962C8B-B14F-4D97-AF65-F5344CB8AC3E}">
        <p14:creationId xmlns:p14="http://schemas.microsoft.com/office/powerpoint/2010/main" val="34016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ost image">
            <a:extLst>
              <a:ext uri="{FF2B5EF4-FFF2-40B4-BE49-F238E27FC236}">
                <a16:creationId xmlns:a16="http://schemas.microsoft.com/office/drawing/2014/main" id="{D3EDE9E0-53F4-45B2-97B2-FD0539095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38084"/>
          <a:stretch/>
        </p:blipFill>
        <p:spPr bwMode="auto">
          <a:xfrm>
            <a:off x="376518" y="863795"/>
            <a:ext cx="8884024" cy="61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F2174-AC77-4601-BB69-10E890F6A4B5}"/>
              </a:ext>
            </a:extLst>
          </p:cNvPr>
          <p:cNvSpPr txBox="1"/>
          <p:nvPr/>
        </p:nvSpPr>
        <p:spPr>
          <a:xfrm>
            <a:off x="376518" y="7165750"/>
            <a:ext cx="888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Posted to /r/</a:t>
            </a:r>
            <a:r>
              <a:rPr lang="en-US" sz="2000" b="1" i="1" dirty="0" err="1"/>
              <a:t>mildlyinteresting</a:t>
            </a:r>
            <a:r>
              <a:rPr lang="en-US" sz="2000" b="1" i="1" dirty="0"/>
              <a:t> by /u/Zig-Zag on September 24</a:t>
            </a:r>
            <a:r>
              <a:rPr lang="en-US" sz="2000" b="1" i="1" baseline="30000" dirty="0"/>
              <a:t>th</a:t>
            </a:r>
            <a:r>
              <a:rPr lang="en-US" sz="2000" b="1" i="1" dirty="0"/>
              <a:t>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73C6-DAD6-4FDA-A62D-0708E7ED0B19}"/>
              </a:ext>
            </a:extLst>
          </p:cNvPr>
          <p:cNvSpPr txBox="1"/>
          <p:nvPr/>
        </p:nvSpPr>
        <p:spPr>
          <a:xfrm>
            <a:off x="376517" y="294856"/>
            <a:ext cx="1235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“The different colors of the honey I harvested this year: spring, summer and fall.”</a:t>
            </a:r>
          </a:p>
        </p:txBody>
      </p:sp>
    </p:spTree>
    <p:extLst>
      <p:ext uri="{BB962C8B-B14F-4D97-AF65-F5344CB8AC3E}">
        <p14:creationId xmlns:p14="http://schemas.microsoft.com/office/powerpoint/2010/main" val="12843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938" y="1190923"/>
            <a:ext cx="89250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Independent Variable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0"/>
            <a:r>
              <a:rPr lang="en-US" sz="3600" b="1" dirty="0">
                <a:solidFill>
                  <a:srgbClr val="000000"/>
                </a:solidFill>
              </a:rPr>
              <a:t>Dependent Variable</a:t>
            </a:r>
            <a:endParaRPr lang="en-US" sz="2800" dirty="0">
              <a:solidFill>
                <a:srgbClr val="000000"/>
              </a:solidFill>
            </a:endParaRPr>
          </a:p>
          <a:p>
            <a:pPr lvl="0"/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4416" y="1292872"/>
            <a:ext cx="103881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– A factor which isn’t affected by any other variables in the experiment.</a:t>
            </a:r>
          </a:p>
          <a:p>
            <a:r>
              <a:rPr lang="en-US" sz="2800" dirty="0"/>
              <a:t>   Independent variables are typically something which you control.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9426" y="3111701"/>
            <a:ext cx="94856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– A factor which is affected by other variables in the experiment.    </a:t>
            </a:r>
          </a:p>
          <a:p>
            <a:pPr lvl="0"/>
            <a:r>
              <a:rPr lang="en-US" sz="2800" dirty="0">
                <a:solidFill>
                  <a:srgbClr val="000000"/>
                </a:solidFill>
              </a:rPr>
              <a:t>   Dependent variables are typically something which you measure.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6E7B2-7AFD-48C7-8C29-0A8AA7662907}"/>
              </a:ext>
            </a:extLst>
          </p:cNvPr>
          <p:cNvSpPr txBox="1"/>
          <p:nvPr/>
        </p:nvSpPr>
        <p:spPr>
          <a:xfrm>
            <a:off x="218938" y="295835"/>
            <a:ext cx="638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small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51026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938" y="1189399"/>
            <a:ext cx="89250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Independent Variable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0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Dependent Variable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4416" y="1291348"/>
            <a:ext cx="103881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– A factor which isn’t affected by any other variables in the experiment.</a:t>
            </a:r>
          </a:p>
          <a:p>
            <a:r>
              <a:rPr lang="en-US" sz="2800" dirty="0"/>
              <a:t>   Independent variables are typically something which you control.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9426" y="3110177"/>
            <a:ext cx="94856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– A factor which is affected by other variables in the experiment.    </a:t>
            </a:r>
          </a:p>
          <a:p>
            <a:pPr lvl="0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Dependent variables are typically something which you measure.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2322B-FE28-42EA-8942-3ED287814736}"/>
              </a:ext>
            </a:extLst>
          </p:cNvPr>
          <p:cNvSpPr txBox="1"/>
          <p:nvPr/>
        </p:nvSpPr>
        <p:spPr>
          <a:xfrm>
            <a:off x="809488" y="4684776"/>
            <a:ext cx="892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Controlled Variable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82F5-9B14-49A1-90BE-F67CB515B56E}"/>
              </a:ext>
            </a:extLst>
          </p:cNvPr>
          <p:cNvSpPr txBox="1"/>
          <p:nvPr/>
        </p:nvSpPr>
        <p:spPr>
          <a:xfrm>
            <a:off x="8612239" y="4739189"/>
            <a:ext cx="8925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rgbClr val="000000"/>
                </a:solidFill>
              </a:rPr>
              <a:t>Experimental Variable</a:t>
            </a:r>
            <a:endParaRPr lang="en-US" sz="2800" dirty="0">
              <a:solidFill>
                <a:srgbClr val="000000"/>
              </a:solidFill>
            </a:endParaRPr>
          </a:p>
          <a:p>
            <a:pPr lvl="0"/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E5D86E-6B6E-4577-8DBF-C0C2A1EC63D3}"/>
              </a:ext>
            </a:extLst>
          </p:cNvPr>
          <p:cNvSpPr/>
          <p:nvPr/>
        </p:nvSpPr>
        <p:spPr>
          <a:xfrm>
            <a:off x="809488" y="5406568"/>
            <a:ext cx="51341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An independent variable which is purposefully  kept constant throughout an experiment.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CCFB54-1C72-4CCC-9DEF-FF43A87C1466}"/>
              </a:ext>
            </a:extLst>
          </p:cNvPr>
          <p:cNvSpPr/>
          <p:nvPr/>
        </p:nvSpPr>
        <p:spPr>
          <a:xfrm>
            <a:off x="8612239" y="5406568"/>
            <a:ext cx="51341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800" dirty="0">
                <a:solidFill>
                  <a:srgbClr val="000000"/>
                </a:solidFill>
              </a:rPr>
              <a:t>An independent variable which you change in order to test your hypothesis.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F13E3C-4DC8-4C45-961F-C6D735A2CB5D}"/>
              </a:ext>
            </a:extLst>
          </p:cNvPr>
          <p:cNvCxnSpPr>
            <a:cxnSpLocks/>
          </p:cNvCxnSpPr>
          <p:nvPr/>
        </p:nvCxnSpPr>
        <p:spPr bwMode="auto">
          <a:xfrm>
            <a:off x="2019300" y="1863651"/>
            <a:ext cx="381000" cy="27456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3301A-7391-48E8-A323-298E850837AB}"/>
              </a:ext>
            </a:extLst>
          </p:cNvPr>
          <p:cNvCxnSpPr>
            <a:cxnSpLocks/>
          </p:cNvCxnSpPr>
          <p:nvPr/>
        </p:nvCxnSpPr>
        <p:spPr bwMode="auto">
          <a:xfrm>
            <a:off x="2000250" y="1837182"/>
            <a:ext cx="8172450" cy="27721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CC42F2-670A-41B1-9464-09C4830541C3}"/>
              </a:ext>
            </a:extLst>
          </p:cNvPr>
          <p:cNvSpPr txBox="1"/>
          <p:nvPr/>
        </p:nvSpPr>
        <p:spPr>
          <a:xfrm>
            <a:off x="218938" y="295835"/>
            <a:ext cx="638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small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3601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ost image">
            <a:extLst>
              <a:ext uri="{FF2B5EF4-FFF2-40B4-BE49-F238E27FC236}">
                <a16:creationId xmlns:a16="http://schemas.microsoft.com/office/drawing/2014/main" id="{D3EDE9E0-53F4-45B2-97B2-FD0539095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38084"/>
          <a:stretch/>
        </p:blipFill>
        <p:spPr bwMode="auto">
          <a:xfrm>
            <a:off x="376518" y="863795"/>
            <a:ext cx="8884024" cy="61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F2174-AC77-4601-BB69-10E890F6A4B5}"/>
              </a:ext>
            </a:extLst>
          </p:cNvPr>
          <p:cNvSpPr txBox="1"/>
          <p:nvPr/>
        </p:nvSpPr>
        <p:spPr>
          <a:xfrm>
            <a:off x="376518" y="7165750"/>
            <a:ext cx="888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Posted to /r/</a:t>
            </a:r>
            <a:r>
              <a:rPr lang="en-US" sz="2000" b="1" i="1" dirty="0" err="1"/>
              <a:t>mildlyinteresting</a:t>
            </a:r>
            <a:r>
              <a:rPr lang="en-US" sz="2000" b="1" i="1" dirty="0"/>
              <a:t> by /u/Zig-Zag on September 24</a:t>
            </a:r>
            <a:r>
              <a:rPr lang="en-US" sz="2000" b="1" i="1" baseline="30000" dirty="0"/>
              <a:t>th</a:t>
            </a:r>
            <a:r>
              <a:rPr lang="en-US" sz="2000" b="1" i="1" dirty="0"/>
              <a:t>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73C6-DAD6-4FDA-A62D-0708E7ED0B19}"/>
              </a:ext>
            </a:extLst>
          </p:cNvPr>
          <p:cNvSpPr txBox="1"/>
          <p:nvPr/>
        </p:nvSpPr>
        <p:spPr>
          <a:xfrm>
            <a:off x="376517" y="294856"/>
            <a:ext cx="1235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are our relevant independent and dependent variables here?</a:t>
            </a:r>
          </a:p>
        </p:txBody>
      </p:sp>
    </p:spTree>
    <p:extLst>
      <p:ext uri="{BB962C8B-B14F-4D97-AF65-F5344CB8AC3E}">
        <p14:creationId xmlns:p14="http://schemas.microsoft.com/office/powerpoint/2010/main" val="40782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4619-7042-4EE4-9562-47295CFC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EDA17-89B4-4A27-B66D-C8E06C580654}"/>
              </a:ext>
            </a:extLst>
          </p:cNvPr>
          <p:cNvSpPr txBox="1"/>
          <p:nvPr/>
        </p:nvSpPr>
        <p:spPr>
          <a:xfrm>
            <a:off x="519545" y="1184564"/>
            <a:ext cx="138891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Categorical Variables </a:t>
            </a:r>
            <a:r>
              <a:rPr lang="en-US" dirty="0"/>
              <a:t>are variables which have discrete or qualitative values. They may be further classified as: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i="1" dirty="0"/>
              <a:t>Nominal Variables</a:t>
            </a:r>
            <a:r>
              <a:rPr lang="en-US" dirty="0"/>
              <a:t>, which have no discernable numerical value (i.e. cannot be ordered or ranked).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i="1" dirty="0"/>
              <a:t>Dichotomous Variables</a:t>
            </a:r>
            <a:r>
              <a:rPr lang="en-US" dirty="0"/>
              <a:t>, which have only two possible values (e.g. Yes or No).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i="1" dirty="0"/>
              <a:t>Ordinal Variables</a:t>
            </a:r>
            <a:r>
              <a:rPr lang="en-US" dirty="0"/>
              <a:t>, which have a discernable numerical value (i.e. can be ordered or ranked).</a:t>
            </a:r>
          </a:p>
          <a:p>
            <a:endParaRPr lang="en-US" dirty="0"/>
          </a:p>
          <a:p>
            <a:r>
              <a:rPr lang="en-US" b="1" dirty="0"/>
              <a:t>Continuous Variables </a:t>
            </a:r>
            <a:r>
              <a:rPr lang="en-US" dirty="0"/>
              <a:t>are variables which have a range of quantitative values. They may be further classified as: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i="1" dirty="0"/>
              <a:t>Interval Variables</a:t>
            </a:r>
            <a:r>
              <a:rPr lang="en-US" dirty="0"/>
              <a:t>, which exist along a continuum which does </a:t>
            </a:r>
            <a:r>
              <a:rPr lang="en-US" i="1" dirty="0"/>
              <a:t>not </a:t>
            </a:r>
            <a:r>
              <a:rPr lang="en-US" dirty="0"/>
              <a:t>begin at 0.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i="1" dirty="0"/>
              <a:t>Ratio Variables</a:t>
            </a:r>
            <a:r>
              <a:rPr lang="en-US" dirty="0"/>
              <a:t>, which begin at 0 and thus can be compared in a ratio.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8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ost image">
            <a:extLst>
              <a:ext uri="{FF2B5EF4-FFF2-40B4-BE49-F238E27FC236}">
                <a16:creationId xmlns:a16="http://schemas.microsoft.com/office/drawing/2014/main" id="{17D84C62-8EAB-43DC-B929-659B1A9C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38084"/>
          <a:stretch/>
        </p:blipFill>
        <p:spPr bwMode="auto">
          <a:xfrm>
            <a:off x="389965" y="863795"/>
            <a:ext cx="8884024" cy="61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F2174-AC77-4601-BB69-10E890F6A4B5}"/>
              </a:ext>
            </a:extLst>
          </p:cNvPr>
          <p:cNvSpPr txBox="1"/>
          <p:nvPr/>
        </p:nvSpPr>
        <p:spPr>
          <a:xfrm>
            <a:off x="376518" y="7165750"/>
            <a:ext cx="888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Posted to /r/</a:t>
            </a:r>
            <a:r>
              <a:rPr lang="en-US" sz="2000" b="1" i="1" dirty="0" err="1"/>
              <a:t>mildlyinteresting</a:t>
            </a:r>
            <a:r>
              <a:rPr lang="en-US" sz="2000" b="1" i="1" dirty="0"/>
              <a:t> by /u/Zig-Zag on September 24</a:t>
            </a:r>
            <a:r>
              <a:rPr lang="en-US" sz="2000" b="1" i="1" baseline="30000" dirty="0"/>
              <a:t>th</a:t>
            </a:r>
            <a:r>
              <a:rPr lang="en-US" sz="2000" b="1" i="1" dirty="0"/>
              <a:t>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73C6-DAD6-4FDA-A62D-0708E7ED0B19}"/>
              </a:ext>
            </a:extLst>
          </p:cNvPr>
          <p:cNvSpPr txBox="1"/>
          <p:nvPr/>
        </p:nvSpPr>
        <p:spPr>
          <a:xfrm>
            <a:off x="376517" y="294856"/>
            <a:ext cx="1235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 our dependent variable categorical or continuous? Can we further classify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32DD4-8217-41AF-ACA2-902DDCA9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83" y="1059229"/>
            <a:ext cx="7658100" cy="576262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03BB81-80B2-4F7F-B791-05415902E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66" y="4667045"/>
            <a:ext cx="698332" cy="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Precision vs.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Accuracy</a:t>
            </a:r>
            <a:r>
              <a:rPr lang="en-US" sz="2800" dirty="0">
                <a:solidFill>
                  <a:schemeClr val="tx1"/>
                </a:solidFill>
              </a:rPr>
              <a:t> is how close a measured value is to the </a:t>
            </a:r>
            <a:r>
              <a:rPr lang="en-US" sz="2800" i="1" dirty="0">
                <a:solidFill>
                  <a:schemeClr val="tx1"/>
                </a:solidFill>
              </a:rPr>
              <a:t>actual (true) value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Precision</a:t>
            </a:r>
            <a:r>
              <a:rPr lang="en-US" sz="2800" dirty="0">
                <a:solidFill>
                  <a:schemeClr val="tx1"/>
                </a:solidFill>
              </a:rPr>
              <a:t> is how close the measured values are to </a:t>
            </a:r>
            <a:r>
              <a:rPr lang="en-US" sz="2800" i="1" dirty="0">
                <a:solidFill>
                  <a:schemeClr val="tx1"/>
                </a:solidFill>
              </a:rPr>
              <a:t>each other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122" name="Picture 2" descr="http://climatica.org.uk/wp-content/uploads/2012/02/Accuracy-vs-precis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088" y="2941986"/>
            <a:ext cx="9572859" cy="301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AB1D23D-37B7-47C2-B413-C2320FFA3611}"/>
              </a:ext>
            </a:extLst>
          </p:cNvPr>
          <p:cNvGrpSpPr/>
          <p:nvPr/>
        </p:nvGrpSpPr>
        <p:grpSpPr>
          <a:xfrm>
            <a:off x="755416" y="1520358"/>
            <a:ext cx="13119569" cy="4369453"/>
            <a:chOff x="755416" y="525275"/>
            <a:chExt cx="13119569" cy="4369453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D7F5AF75-9DAB-4FF8-896D-A382B1662D8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2601297"/>
                </p:ext>
              </p:extLst>
            </p:nvPr>
          </p:nvGraphicFramePr>
          <p:xfrm>
            <a:off x="755416" y="525275"/>
            <a:ext cx="6304291" cy="4369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r:id="rId3" imgW="11834640" imgH="8202960" progId="">
                    <p:embed/>
                  </p:oleObj>
                </mc:Choice>
                <mc:Fallback>
                  <p:oleObj r:id="rId3" imgW="11834640" imgH="82029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55416" y="525275"/>
                          <a:ext cx="6304291" cy="43694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A3F44971-5ECF-4870-9331-A38AE560CD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960491"/>
                </p:ext>
              </p:extLst>
            </p:nvPr>
          </p:nvGraphicFramePr>
          <p:xfrm>
            <a:off x="7570695" y="525275"/>
            <a:ext cx="6304290" cy="4369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r:id="rId5" imgW="11834640" imgH="8202960" progId="">
                    <p:embed/>
                  </p:oleObj>
                </mc:Choice>
                <mc:Fallback>
                  <p:oleObj r:id="rId5" imgW="11834640" imgH="82029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70695" y="525275"/>
                          <a:ext cx="6304290" cy="43694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95ABD05-D53A-469E-B776-A60A380C91B7}"/>
              </a:ext>
            </a:extLst>
          </p:cNvPr>
          <p:cNvSpPr txBox="1"/>
          <p:nvPr/>
        </p:nvSpPr>
        <p:spPr>
          <a:xfrm>
            <a:off x="0" y="525275"/>
            <a:ext cx="1463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Which one of these represents a low accuracy photo? Which is low precision?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C405C-68AE-4A60-8420-6E2E9249209C}"/>
              </a:ext>
            </a:extLst>
          </p:cNvPr>
          <p:cNvSpPr txBox="1"/>
          <p:nvPr/>
        </p:nvSpPr>
        <p:spPr>
          <a:xfrm>
            <a:off x="755416" y="5889810"/>
            <a:ext cx="630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Low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1929-26FE-49B6-9A34-33ACB889EE5B}"/>
              </a:ext>
            </a:extLst>
          </p:cNvPr>
          <p:cNvSpPr txBox="1"/>
          <p:nvPr/>
        </p:nvSpPr>
        <p:spPr>
          <a:xfrm>
            <a:off x="7570694" y="5889809"/>
            <a:ext cx="630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Low Precision</a:t>
            </a:r>
          </a:p>
        </p:txBody>
      </p:sp>
    </p:spTree>
    <p:extLst>
      <p:ext uri="{BB962C8B-B14F-4D97-AF65-F5344CB8AC3E}">
        <p14:creationId xmlns:p14="http://schemas.microsoft.com/office/powerpoint/2010/main" val="55071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ulpture of a person&#10;&#10;Description automatically generated">
            <a:extLst>
              <a:ext uri="{FF2B5EF4-FFF2-40B4-BE49-F238E27FC236}">
                <a16:creationId xmlns:a16="http://schemas.microsoft.com/office/drawing/2014/main" id="{177DFA9C-86A7-4548-B2F6-2D3FCEA9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9"/>
          <a:stretch/>
        </p:blipFill>
        <p:spPr>
          <a:xfrm>
            <a:off x="3413138" y="996612"/>
            <a:ext cx="7599119" cy="7232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233B2-EF44-46BB-812F-B724580B5F80}"/>
              </a:ext>
            </a:extLst>
          </p:cNvPr>
          <p:cNvSpPr txBox="1"/>
          <p:nvPr/>
        </p:nvSpPr>
        <p:spPr>
          <a:xfrm>
            <a:off x="122831" y="7694357"/>
            <a:ext cx="1344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Source: S. Ross, “Scientist: The Story of a Word”, Annals of Science, vol. 18, no. 2, pp. 65 – 85, Jun. 1962.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F12E9-1A65-4A8A-A75E-BC2C5C4CD22B}"/>
              </a:ext>
            </a:extLst>
          </p:cNvPr>
          <p:cNvSpPr txBox="1"/>
          <p:nvPr/>
        </p:nvSpPr>
        <p:spPr>
          <a:xfrm>
            <a:off x="362405" y="332204"/>
            <a:ext cx="13056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word “science” entered the English language during the Middle Ages as a French importation synonymous with knowledge.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4D937-E8A4-4048-855D-D3862BFD0096}"/>
              </a:ext>
            </a:extLst>
          </p:cNvPr>
          <p:cNvSpPr txBox="1"/>
          <p:nvPr/>
        </p:nvSpPr>
        <p:spPr>
          <a:xfrm>
            <a:off x="362405" y="1641513"/>
            <a:ext cx="5542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</a:t>
            </a:r>
            <a:r>
              <a:rPr lang="en-US" sz="3200" i="1" dirty="0"/>
              <a:t>sciences </a:t>
            </a:r>
            <a:r>
              <a:rPr lang="en-US" sz="3200" dirty="0"/>
              <a:t>were simply specialized branches of philosophy: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DF87E-B2CD-49FD-BB83-6BF080545B07}"/>
              </a:ext>
            </a:extLst>
          </p:cNvPr>
          <p:cNvSpPr txBox="1"/>
          <p:nvPr/>
        </p:nvSpPr>
        <p:spPr>
          <a:xfrm>
            <a:off x="1433163" y="3161605"/>
            <a:ext cx="4369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Grammar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Rhetoric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Arithmetic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Astronomy</a:t>
            </a:r>
          </a:p>
        </p:txBody>
      </p:sp>
    </p:spTree>
    <p:extLst>
      <p:ext uri="{BB962C8B-B14F-4D97-AF65-F5344CB8AC3E}">
        <p14:creationId xmlns:p14="http://schemas.microsoft.com/office/powerpoint/2010/main" val="365638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8F55-DE7F-435E-843A-218D5210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Large Numbers</a:t>
            </a:r>
          </a:p>
        </p:txBody>
      </p:sp>
      <p:pic>
        <p:nvPicPr>
          <p:cNvPr id="2050" name="Picture 2" descr="https://upload.wikimedia.org/wikipedia/commons/thumb/c/c9/Lawoflargenumbers.svg/540px-Lawoflargenumbers.svg.png">
            <a:extLst>
              <a:ext uri="{FF2B5EF4-FFF2-40B4-BE49-F238E27FC236}">
                <a16:creationId xmlns:a16="http://schemas.microsoft.com/office/drawing/2014/main" id="{CC4248B2-7B4E-466E-BA77-3BD3DA4F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2" y="1384228"/>
            <a:ext cx="6995832" cy="46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9856-25A7-4D3D-BDDE-5E882F055187}"/>
              </a:ext>
            </a:extLst>
          </p:cNvPr>
          <p:cNvSpPr txBox="1"/>
          <p:nvPr/>
        </p:nvSpPr>
        <p:spPr>
          <a:xfrm>
            <a:off x="671945" y="6322974"/>
            <a:ext cx="133072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number of trials increases, the central tendency approaches the expected value.</a:t>
            </a:r>
          </a:p>
        </p:txBody>
      </p:sp>
    </p:spTree>
    <p:extLst>
      <p:ext uri="{BB962C8B-B14F-4D97-AF65-F5344CB8AC3E}">
        <p14:creationId xmlns:p14="http://schemas.microsoft.com/office/powerpoint/2010/main" val="11464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AC5F-3191-4A47-AB68-5F0C05EA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Tendency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DA80-DD53-4DC8-AA34-352AA40C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statistics, a </a:t>
            </a:r>
            <a:r>
              <a:rPr lang="en-US" sz="2800" i="1" dirty="0">
                <a:solidFill>
                  <a:schemeClr val="tx1"/>
                </a:solidFill>
              </a:rPr>
              <a:t>central tendency</a:t>
            </a:r>
            <a:r>
              <a:rPr lang="en-US" sz="2800" dirty="0">
                <a:solidFill>
                  <a:schemeClr val="tx1"/>
                </a:solidFill>
              </a:rPr>
              <a:t> is a central or typical value for a random distribution. The three most common measures of central tendency are: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Arithmetic Mean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Colloquially referred to as the “average”. Sum of all values divided by the number of values.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Median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middle value in a list arranged from smallest to largest.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Mode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value which occurs the most frequently.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C324-6221-4C1F-ADD2-9FDFD957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Central Tendencies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42969F-CC5B-4B78-AB11-D78C3DD04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33377"/>
              </p:ext>
            </p:extLst>
          </p:nvPr>
        </p:nvGraphicFramePr>
        <p:xfrm>
          <a:off x="1004455" y="1881909"/>
          <a:ext cx="12455236" cy="3230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77890">
                  <a:extLst>
                    <a:ext uri="{9D8B030D-6E8A-4147-A177-3AD203B41FA5}">
                      <a16:colId xmlns:a16="http://schemas.microsoft.com/office/drawing/2014/main" val="1608061507"/>
                    </a:ext>
                  </a:extLst>
                </a:gridCol>
                <a:gridCol w="5777346">
                  <a:extLst>
                    <a:ext uri="{9D8B030D-6E8A-4147-A177-3AD203B41FA5}">
                      <a16:colId xmlns:a16="http://schemas.microsoft.com/office/drawing/2014/main" val="37308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Measure of Central Tendency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76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Categorical: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Categorical: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55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Continuous: Interval or Ratio </a:t>
                      </a:r>
                    </a:p>
                    <a:p>
                      <a:r>
                        <a:rPr lang="en-US" dirty="0"/>
                        <a:t>   (not skewed or containing wild outliers)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Continuous: Interval or Ratio </a:t>
                      </a:r>
                    </a:p>
                    <a:p>
                      <a:r>
                        <a:rPr lang="en-US" dirty="0"/>
                        <a:t>   (skewed or containing wild outliers)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216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ost image">
            <a:extLst>
              <a:ext uri="{FF2B5EF4-FFF2-40B4-BE49-F238E27FC236}">
                <a16:creationId xmlns:a16="http://schemas.microsoft.com/office/drawing/2014/main" id="{17D84C62-8EAB-43DC-B929-659B1A9C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38084"/>
          <a:stretch/>
        </p:blipFill>
        <p:spPr bwMode="auto">
          <a:xfrm>
            <a:off x="389965" y="863795"/>
            <a:ext cx="8884024" cy="61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F2174-AC77-4601-BB69-10E890F6A4B5}"/>
              </a:ext>
            </a:extLst>
          </p:cNvPr>
          <p:cNvSpPr txBox="1"/>
          <p:nvPr/>
        </p:nvSpPr>
        <p:spPr>
          <a:xfrm>
            <a:off x="376518" y="7165750"/>
            <a:ext cx="888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Posted to /r/</a:t>
            </a:r>
            <a:r>
              <a:rPr lang="en-US" sz="2000" b="1" i="1" dirty="0" err="1"/>
              <a:t>mildlyinteresting</a:t>
            </a:r>
            <a:r>
              <a:rPr lang="en-US" sz="2000" b="1" i="1" dirty="0"/>
              <a:t> by /u/Zig-Zag on September 24</a:t>
            </a:r>
            <a:r>
              <a:rPr lang="en-US" sz="2000" b="1" i="1" baseline="30000" dirty="0"/>
              <a:t>th</a:t>
            </a:r>
            <a:r>
              <a:rPr lang="en-US" sz="2000" b="1" i="1" dirty="0"/>
              <a:t>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73C6-DAD6-4FDA-A62D-0708E7ED0B19}"/>
              </a:ext>
            </a:extLst>
          </p:cNvPr>
          <p:cNvSpPr txBox="1"/>
          <p:nvPr/>
        </p:nvSpPr>
        <p:spPr>
          <a:xfrm>
            <a:off x="376517" y="294856"/>
            <a:ext cx="130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Since we are dealing with a continuous ratio variable, I chose a </a:t>
            </a:r>
            <a:r>
              <a:rPr lang="en-US" sz="2800" b="1" i="1" dirty="0"/>
              <a:t>mean</a:t>
            </a:r>
            <a:r>
              <a:rPr lang="en-US" sz="2800" b="1" dirty="0"/>
              <a:t> as a central tendency.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32DD4-8217-41AF-ACA2-902DDCA9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83" y="1059229"/>
            <a:ext cx="7658100" cy="57626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6272BE4-3921-4911-981F-A61FBD0BA7CA}"/>
              </a:ext>
            </a:extLst>
          </p:cNvPr>
          <p:cNvSpPr/>
          <p:nvPr/>
        </p:nvSpPr>
        <p:spPr bwMode="auto">
          <a:xfrm>
            <a:off x="2293631" y="4702008"/>
            <a:ext cx="980720" cy="980720"/>
          </a:xfrm>
          <a:prstGeom prst="ellips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03BB81-80B2-4F7F-B791-05415902E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66" y="4667045"/>
            <a:ext cx="698332" cy="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F07CD5-5CD9-4D2E-80DB-C72C7CA90A1D}"/>
              </a:ext>
            </a:extLst>
          </p:cNvPr>
          <p:cNvSpPr/>
          <p:nvPr/>
        </p:nvSpPr>
        <p:spPr bwMode="auto">
          <a:xfrm>
            <a:off x="1634532" y="1141256"/>
            <a:ext cx="914400" cy="914400"/>
          </a:xfrm>
          <a:prstGeom prst="rect">
            <a:avLst/>
          </a:prstGeom>
          <a:solidFill>
            <a:srgbClr val="C785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BFF52-2B87-4E11-9364-5B264060F0D1}"/>
              </a:ext>
            </a:extLst>
          </p:cNvPr>
          <p:cNvSpPr txBox="1"/>
          <p:nvPr/>
        </p:nvSpPr>
        <p:spPr>
          <a:xfrm>
            <a:off x="1284909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604D1-1C4C-4CB4-8BEB-EC2DABF9B481}"/>
              </a:ext>
            </a:extLst>
          </p:cNvPr>
          <p:cNvSpPr/>
          <p:nvPr/>
        </p:nvSpPr>
        <p:spPr bwMode="auto">
          <a:xfrm>
            <a:off x="2986675" y="1141256"/>
            <a:ext cx="914400" cy="914400"/>
          </a:xfrm>
          <a:prstGeom prst="rect">
            <a:avLst/>
          </a:prstGeom>
          <a:solidFill>
            <a:srgbClr val="88431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9A6DA-E4E9-4347-8281-D73BD2F4293C}"/>
              </a:ext>
            </a:extLst>
          </p:cNvPr>
          <p:cNvSpPr txBox="1"/>
          <p:nvPr/>
        </p:nvSpPr>
        <p:spPr>
          <a:xfrm>
            <a:off x="2637052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A14D7-295C-4B5A-8E3C-010E28969C63}"/>
              </a:ext>
            </a:extLst>
          </p:cNvPr>
          <p:cNvSpPr/>
          <p:nvPr/>
        </p:nvSpPr>
        <p:spPr bwMode="auto">
          <a:xfrm>
            <a:off x="4338818" y="1141256"/>
            <a:ext cx="914400" cy="914400"/>
          </a:xfrm>
          <a:prstGeom prst="rect">
            <a:avLst/>
          </a:prstGeom>
          <a:solidFill>
            <a:srgbClr val="4A27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8CA55-5D10-43AC-B35F-339BDC125CE9}"/>
              </a:ext>
            </a:extLst>
          </p:cNvPr>
          <p:cNvSpPr txBox="1"/>
          <p:nvPr/>
        </p:nvSpPr>
        <p:spPr>
          <a:xfrm>
            <a:off x="3989195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7FC956-AD1E-414E-8E01-43384DE11788}"/>
              </a:ext>
            </a:extLst>
          </p:cNvPr>
          <p:cNvSpPr/>
          <p:nvPr/>
        </p:nvSpPr>
        <p:spPr bwMode="auto">
          <a:xfrm>
            <a:off x="1200507" y="858868"/>
            <a:ext cx="4486736" cy="1896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C02A8-A4F7-4BF7-BE83-EF77EDBC5B01}"/>
              </a:ext>
            </a:extLst>
          </p:cNvPr>
          <p:cNvSpPr txBox="1"/>
          <p:nvPr/>
        </p:nvSpPr>
        <p:spPr>
          <a:xfrm>
            <a:off x="1200507" y="267197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Year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00B9-630F-4D0D-84E3-BF673470B7F2}"/>
              </a:ext>
            </a:extLst>
          </p:cNvPr>
          <p:cNvSpPr txBox="1"/>
          <p:nvPr/>
        </p:nvSpPr>
        <p:spPr>
          <a:xfrm>
            <a:off x="6535270" y="1075765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 Hypothesis:</a:t>
            </a:r>
          </a:p>
          <a:p>
            <a:r>
              <a:rPr lang="en-US" dirty="0"/>
              <a:t>“The honey produced by bees gets darker in color from spring to fall.”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302F7-B24B-4440-9C5F-BEF10DF1819D}"/>
              </a:ext>
            </a:extLst>
          </p:cNvPr>
          <p:cNvSpPr txBox="1"/>
          <p:nvPr/>
        </p:nvSpPr>
        <p:spPr>
          <a:xfrm>
            <a:off x="6535270" y="2822138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Null Hypothesis: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“There is no relationship between time of year and the color of honey that bees produce.”</a:t>
            </a:r>
          </a:p>
        </p:txBody>
      </p:sp>
    </p:spTree>
    <p:extLst>
      <p:ext uri="{BB962C8B-B14F-4D97-AF65-F5344CB8AC3E}">
        <p14:creationId xmlns:p14="http://schemas.microsoft.com/office/powerpoint/2010/main" val="291930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1A00B9-630F-4D0D-84E3-BF673470B7F2}"/>
              </a:ext>
            </a:extLst>
          </p:cNvPr>
          <p:cNvSpPr txBox="1"/>
          <p:nvPr/>
        </p:nvSpPr>
        <p:spPr>
          <a:xfrm>
            <a:off x="6535270" y="1075765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 Hypothesis:</a:t>
            </a:r>
          </a:p>
          <a:p>
            <a:r>
              <a:rPr lang="en-US" dirty="0"/>
              <a:t>“The honey produced by bees gets darker in color from spring to fall.”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302F7-B24B-4440-9C5F-BEF10DF1819D}"/>
              </a:ext>
            </a:extLst>
          </p:cNvPr>
          <p:cNvSpPr txBox="1"/>
          <p:nvPr/>
        </p:nvSpPr>
        <p:spPr>
          <a:xfrm>
            <a:off x="6535270" y="2822138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Null Hypothesis: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“There is no relationship between time of year and the color of honey that bees produce.”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63CD6A-0A51-4965-882F-9D6AA41EEED9}"/>
              </a:ext>
            </a:extLst>
          </p:cNvPr>
          <p:cNvGrpSpPr/>
          <p:nvPr/>
        </p:nvGrpSpPr>
        <p:grpSpPr>
          <a:xfrm>
            <a:off x="1200507" y="2822138"/>
            <a:ext cx="4486736" cy="2487706"/>
            <a:chOff x="1200507" y="2822138"/>
            <a:chExt cx="4486736" cy="2487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045146-41CF-4BC6-A8D2-E7BEED390DDF}"/>
                </a:ext>
              </a:extLst>
            </p:cNvPr>
            <p:cNvSpPr/>
            <p:nvPr/>
          </p:nvSpPr>
          <p:spPr bwMode="auto">
            <a:xfrm>
              <a:off x="2982958" y="3696197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E96A5-C004-4F4D-B26F-9386C03FFC90}"/>
                </a:ext>
              </a:extLst>
            </p:cNvPr>
            <p:cNvSpPr txBox="1"/>
            <p:nvPr/>
          </p:nvSpPr>
          <p:spPr>
            <a:xfrm>
              <a:off x="1284909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D35C2-BB21-4A2F-BC7F-ECB853139155}"/>
                </a:ext>
              </a:extLst>
            </p:cNvPr>
            <p:cNvSpPr/>
            <p:nvPr/>
          </p:nvSpPr>
          <p:spPr bwMode="auto">
            <a:xfrm>
              <a:off x="1634532" y="3696197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044F6-DE9F-4861-9380-3650E5E922E9}"/>
                </a:ext>
              </a:extLst>
            </p:cNvPr>
            <p:cNvSpPr txBox="1"/>
            <p:nvPr/>
          </p:nvSpPr>
          <p:spPr>
            <a:xfrm>
              <a:off x="2637052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D1E4F-EC1A-4A2A-8E86-413B9E5DE0B9}"/>
                </a:ext>
              </a:extLst>
            </p:cNvPr>
            <p:cNvSpPr/>
            <p:nvPr/>
          </p:nvSpPr>
          <p:spPr bwMode="auto">
            <a:xfrm>
              <a:off x="4338818" y="3696197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E3C8E0-10DE-445A-9552-92863CEFB168}"/>
                </a:ext>
              </a:extLst>
            </p:cNvPr>
            <p:cNvSpPr txBox="1"/>
            <p:nvPr/>
          </p:nvSpPr>
          <p:spPr>
            <a:xfrm>
              <a:off x="3989195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46128D-FCAE-4803-91B7-602A393C6C75}"/>
                </a:ext>
              </a:extLst>
            </p:cNvPr>
            <p:cNvSpPr/>
            <p:nvPr/>
          </p:nvSpPr>
          <p:spPr bwMode="auto">
            <a:xfrm>
              <a:off x="1200507" y="3413809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154A2F-EA09-4DFD-B182-B7B86A1A2F30}"/>
                </a:ext>
              </a:extLst>
            </p:cNvPr>
            <p:cNvSpPr txBox="1"/>
            <p:nvPr/>
          </p:nvSpPr>
          <p:spPr>
            <a:xfrm>
              <a:off x="1200507" y="2822138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55D540-32DD-4851-A82C-CDB605F23028}"/>
              </a:ext>
            </a:extLst>
          </p:cNvPr>
          <p:cNvGrpSpPr/>
          <p:nvPr/>
        </p:nvGrpSpPr>
        <p:grpSpPr>
          <a:xfrm>
            <a:off x="1200507" y="5409072"/>
            <a:ext cx="4486736" cy="2487706"/>
            <a:chOff x="1200507" y="5409072"/>
            <a:chExt cx="4486736" cy="2487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C51535-5A9E-42FD-A869-A449C58ACB17}"/>
                </a:ext>
              </a:extLst>
            </p:cNvPr>
            <p:cNvSpPr/>
            <p:nvPr/>
          </p:nvSpPr>
          <p:spPr bwMode="auto">
            <a:xfrm>
              <a:off x="2982958" y="6283131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92A78A-8E7C-41BC-91A6-D86D2B1F68BD}"/>
                </a:ext>
              </a:extLst>
            </p:cNvPr>
            <p:cNvSpPr txBox="1"/>
            <p:nvPr/>
          </p:nvSpPr>
          <p:spPr>
            <a:xfrm>
              <a:off x="1284909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A60D81-3D29-44EC-AEA9-42DDA0AB7E0B}"/>
                </a:ext>
              </a:extLst>
            </p:cNvPr>
            <p:cNvSpPr/>
            <p:nvPr/>
          </p:nvSpPr>
          <p:spPr bwMode="auto">
            <a:xfrm>
              <a:off x="4338818" y="6283131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CF9541-8D04-425F-9B85-C6681EFBD0FF}"/>
                </a:ext>
              </a:extLst>
            </p:cNvPr>
            <p:cNvSpPr txBox="1"/>
            <p:nvPr/>
          </p:nvSpPr>
          <p:spPr>
            <a:xfrm>
              <a:off x="2637052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BCCF1D-ABF6-4CFE-8493-BC1DB501E7C1}"/>
                </a:ext>
              </a:extLst>
            </p:cNvPr>
            <p:cNvSpPr/>
            <p:nvPr/>
          </p:nvSpPr>
          <p:spPr bwMode="auto">
            <a:xfrm>
              <a:off x="1676734" y="6283131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239FE6-C9EE-4DF0-8064-B336368F9AEC}"/>
                </a:ext>
              </a:extLst>
            </p:cNvPr>
            <p:cNvSpPr txBox="1"/>
            <p:nvPr/>
          </p:nvSpPr>
          <p:spPr>
            <a:xfrm>
              <a:off x="3989195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61A435-03FF-4772-940E-10CDC0517FCD}"/>
                </a:ext>
              </a:extLst>
            </p:cNvPr>
            <p:cNvSpPr/>
            <p:nvPr/>
          </p:nvSpPr>
          <p:spPr bwMode="auto">
            <a:xfrm>
              <a:off x="1200507" y="6000743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F62CC-EFCD-44D5-A66F-C1298429F2FA}"/>
                </a:ext>
              </a:extLst>
            </p:cNvPr>
            <p:cNvSpPr txBox="1"/>
            <p:nvPr/>
          </p:nvSpPr>
          <p:spPr>
            <a:xfrm>
              <a:off x="1200507" y="5409072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3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ABEB68-1D84-4C32-B846-5C3D99A10919}"/>
              </a:ext>
            </a:extLst>
          </p:cNvPr>
          <p:cNvSpPr/>
          <p:nvPr/>
        </p:nvSpPr>
        <p:spPr bwMode="auto">
          <a:xfrm>
            <a:off x="1634532" y="1141256"/>
            <a:ext cx="914400" cy="914400"/>
          </a:xfrm>
          <a:prstGeom prst="rect">
            <a:avLst/>
          </a:prstGeom>
          <a:solidFill>
            <a:srgbClr val="C785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E1F8D-3EDE-4B44-9AF5-A0F2C675A988}"/>
              </a:ext>
            </a:extLst>
          </p:cNvPr>
          <p:cNvSpPr txBox="1"/>
          <p:nvPr/>
        </p:nvSpPr>
        <p:spPr>
          <a:xfrm>
            <a:off x="1284909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97C644-7E86-4289-B672-6CCA4CE08D8B}"/>
              </a:ext>
            </a:extLst>
          </p:cNvPr>
          <p:cNvSpPr/>
          <p:nvPr/>
        </p:nvSpPr>
        <p:spPr bwMode="auto">
          <a:xfrm>
            <a:off x="2986675" y="1141256"/>
            <a:ext cx="914400" cy="914400"/>
          </a:xfrm>
          <a:prstGeom prst="rect">
            <a:avLst/>
          </a:prstGeom>
          <a:solidFill>
            <a:srgbClr val="88431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733DA-03F7-4EDB-887C-83B7A4996DE0}"/>
              </a:ext>
            </a:extLst>
          </p:cNvPr>
          <p:cNvSpPr txBox="1"/>
          <p:nvPr/>
        </p:nvSpPr>
        <p:spPr>
          <a:xfrm>
            <a:off x="2637052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9794BD-0A14-43FD-881D-081FB3D3A8DC}"/>
              </a:ext>
            </a:extLst>
          </p:cNvPr>
          <p:cNvSpPr/>
          <p:nvPr/>
        </p:nvSpPr>
        <p:spPr bwMode="auto">
          <a:xfrm>
            <a:off x="4338818" y="1141256"/>
            <a:ext cx="914400" cy="914400"/>
          </a:xfrm>
          <a:prstGeom prst="rect">
            <a:avLst/>
          </a:prstGeom>
          <a:solidFill>
            <a:srgbClr val="4A27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9ED7E-7D96-41D2-A7FF-1EA5AB21810F}"/>
              </a:ext>
            </a:extLst>
          </p:cNvPr>
          <p:cNvSpPr txBox="1"/>
          <p:nvPr/>
        </p:nvSpPr>
        <p:spPr>
          <a:xfrm>
            <a:off x="3989195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219FB7-4432-4269-BDDA-7150AFF0B179}"/>
              </a:ext>
            </a:extLst>
          </p:cNvPr>
          <p:cNvSpPr/>
          <p:nvPr/>
        </p:nvSpPr>
        <p:spPr bwMode="auto">
          <a:xfrm>
            <a:off x="1200507" y="858868"/>
            <a:ext cx="4486736" cy="1896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F2CA1-8229-4274-9600-3C61F640BEAA}"/>
              </a:ext>
            </a:extLst>
          </p:cNvPr>
          <p:cNvSpPr txBox="1"/>
          <p:nvPr/>
        </p:nvSpPr>
        <p:spPr>
          <a:xfrm>
            <a:off x="1200507" y="267197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Year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CD927-2839-4796-93C8-AB295003BD8A}"/>
              </a:ext>
            </a:extLst>
          </p:cNvPr>
          <p:cNvSpPr txBox="1"/>
          <p:nvPr/>
        </p:nvSpPr>
        <p:spPr>
          <a:xfrm>
            <a:off x="6441141" y="5655293"/>
            <a:ext cx="72883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these were our results, we could fairly safely reject our alternative hypothesis with little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37775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41A00B9-630F-4D0D-84E3-BF673470B7F2}"/>
              </a:ext>
            </a:extLst>
          </p:cNvPr>
          <p:cNvSpPr txBox="1"/>
          <p:nvPr/>
        </p:nvSpPr>
        <p:spPr>
          <a:xfrm>
            <a:off x="6535270" y="1075765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 Hypothesis:</a:t>
            </a:r>
          </a:p>
          <a:p>
            <a:r>
              <a:rPr lang="en-US" dirty="0"/>
              <a:t>“The honey produced by bees gets darker in color from spring to fall.”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302F7-B24B-4440-9C5F-BEF10DF1819D}"/>
              </a:ext>
            </a:extLst>
          </p:cNvPr>
          <p:cNvSpPr txBox="1"/>
          <p:nvPr/>
        </p:nvSpPr>
        <p:spPr>
          <a:xfrm>
            <a:off x="6535270" y="2822138"/>
            <a:ext cx="71941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Null Hypothesis: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“There is no relationship between time of year and the color of honey that bees produce.”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63CD6A-0A51-4965-882F-9D6AA41EEED9}"/>
              </a:ext>
            </a:extLst>
          </p:cNvPr>
          <p:cNvGrpSpPr/>
          <p:nvPr/>
        </p:nvGrpSpPr>
        <p:grpSpPr>
          <a:xfrm>
            <a:off x="1200507" y="2822138"/>
            <a:ext cx="4486736" cy="2487706"/>
            <a:chOff x="1200507" y="2822138"/>
            <a:chExt cx="4486736" cy="2487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045146-41CF-4BC6-A8D2-E7BEED390DDF}"/>
                </a:ext>
              </a:extLst>
            </p:cNvPr>
            <p:cNvSpPr/>
            <p:nvPr/>
          </p:nvSpPr>
          <p:spPr bwMode="auto">
            <a:xfrm>
              <a:off x="2982958" y="3696197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E96A5-C004-4F4D-B26F-9386C03FFC90}"/>
                </a:ext>
              </a:extLst>
            </p:cNvPr>
            <p:cNvSpPr txBox="1"/>
            <p:nvPr/>
          </p:nvSpPr>
          <p:spPr>
            <a:xfrm>
              <a:off x="1284909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D35C2-BB21-4A2F-BC7F-ECB853139155}"/>
                </a:ext>
              </a:extLst>
            </p:cNvPr>
            <p:cNvSpPr/>
            <p:nvPr/>
          </p:nvSpPr>
          <p:spPr bwMode="auto">
            <a:xfrm>
              <a:off x="1634532" y="3696197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044F6-DE9F-4861-9380-3650E5E922E9}"/>
                </a:ext>
              </a:extLst>
            </p:cNvPr>
            <p:cNvSpPr txBox="1"/>
            <p:nvPr/>
          </p:nvSpPr>
          <p:spPr>
            <a:xfrm>
              <a:off x="2637052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D1E4F-EC1A-4A2A-8E86-413B9E5DE0B9}"/>
                </a:ext>
              </a:extLst>
            </p:cNvPr>
            <p:cNvSpPr/>
            <p:nvPr/>
          </p:nvSpPr>
          <p:spPr bwMode="auto">
            <a:xfrm>
              <a:off x="4338818" y="3696197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E3C8E0-10DE-445A-9552-92863CEFB168}"/>
                </a:ext>
              </a:extLst>
            </p:cNvPr>
            <p:cNvSpPr txBox="1"/>
            <p:nvPr/>
          </p:nvSpPr>
          <p:spPr>
            <a:xfrm>
              <a:off x="3989195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46128D-FCAE-4803-91B7-602A393C6C75}"/>
                </a:ext>
              </a:extLst>
            </p:cNvPr>
            <p:cNvSpPr/>
            <p:nvPr/>
          </p:nvSpPr>
          <p:spPr bwMode="auto">
            <a:xfrm>
              <a:off x="1200507" y="3413809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154A2F-EA09-4DFD-B182-B7B86A1A2F30}"/>
                </a:ext>
              </a:extLst>
            </p:cNvPr>
            <p:cNvSpPr txBox="1"/>
            <p:nvPr/>
          </p:nvSpPr>
          <p:spPr>
            <a:xfrm>
              <a:off x="1200507" y="2822138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55D540-32DD-4851-A82C-CDB605F23028}"/>
              </a:ext>
            </a:extLst>
          </p:cNvPr>
          <p:cNvGrpSpPr/>
          <p:nvPr/>
        </p:nvGrpSpPr>
        <p:grpSpPr>
          <a:xfrm>
            <a:off x="1200507" y="5409072"/>
            <a:ext cx="4486736" cy="2487706"/>
            <a:chOff x="1200507" y="5409072"/>
            <a:chExt cx="4486736" cy="2487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C51535-5A9E-42FD-A869-A449C58ACB17}"/>
                </a:ext>
              </a:extLst>
            </p:cNvPr>
            <p:cNvSpPr/>
            <p:nvPr/>
          </p:nvSpPr>
          <p:spPr bwMode="auto">
            <a:xfrm>
              <a:off x="1634532" y="6283131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92A78A-8E7C-41BC-91A6-D86D2B1F68BD}"/>
                </a:ext>
              </a:extLst>
            </p:cNvPr>
            <p:cNvSpPr txBox="1"/>
            <p:nvPr/>
          </p:nvSpPr>
          <p:spPr>
            <a:xfrm>
              <a:off x="1284909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A60D81-3D29-44EC-AEA9-42DDA0AB7E0B}"/>
                </a:ext>
              </a:extLst>
            </p:cNvPr>
            <p:cNvSpPr/>
            <p:nvPr/>
          </p:nvSpPr>
          <p:spPr bwMode="auto">
            <a:xfrm>
              <a:off x="3008557" y="6283131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CF9541-8D04-425F-9B85-C6681EFBD0FF}"/>
                </a:ext>
              </a:extLst>
            </p:cNvPr>
            <p:cNvSpPr txBox="1"/>
            <p:nvPr/>
          </p:nvSpPr>
          <p:spPr>
            <a:xfrm>
              <a:off x="2637052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BCCF1D-ABF6-4CFE-8493-BC1DB501E7C1}"/>
                </a:ext>
              </a:extLst>
            </p:cNvPr>
            <p:cNvSpPr/>
            <p:nvPr/>
          </p:nvSpPr>
          <p:spPr bwMode="auto">
            <a:xfrm>
              <a:off x="4357413" y="6283131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239FE6-C9EE-4DF0-8064-B336368F9AEC}"/>
                </a:ext>
              </a:extLst>
            </p:cNvPr>
            <p:cNvSpPr txBox="1"/>
            <p:nvPr/>
          </p:nvSpPr>
          <p:spPr>
            <a:xfrm>
              <a:off x="3989195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61A435-03FF-4772-940E-10CDC0517FCD}"/>
                </a:ext>
              </a:extLst>
            </p:cNvPr>
            <p:cNvSpPr/>
            <p:nvPr/>
          </p:nvSpPr>
          <p:spPr bwMode="auto">
            <a:xfrm>
              <a:off x="1200507" y="6000743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F62CC-EFCD-44D5-A66F-C1298429F2FA}"/>
                </a:ext>
              </a:extLst>
            </p:cNvPr>
            <p:cNvSpPr txBox="1"/>
            <p:nvPr/>
          </p:nvSpPr>
          <p:spPr>
            <a:xfrm>
              <a:off x="1200507" y="5409072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3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ABEB68-1D84-4C32-B846-5C3D99A10919}"/>
              </a:ext>
            </a:extLst>
          </p:cNvPr>
          <p:cNvSpPr/>
          <p:nvPr/>
        </p:nvSpPr>
        <p:spPr bwMode="auto">
          <a:xfrm>
            <a:off x="1634532" y="1141256"/>
            <a:ext cx="914400" cy="914400"/>
          </a:xfrm>
          <a:prstGeom prst="rect">
            <a:avLst/>
          </a:prstGeom>
          <a:solidFill>
            <a:srgbClr val="C785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E1F8D-3EDE-4B44-9AF5-A0F2C675A988}"/>
              </a:ext>
            </a:extLst>
          </p:cNvPr>
          <p:cNvSpPr txBox="1"/>
          <p:nvPr/>
        </p:nvSpPr>
        <p:spPr>
          <a:xfrm>
            <a:off x="1284909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97C644-7E86-4289-B672-6CCA4CE08D8B}"/>
              </a:ext>
            </a:extLst>
          </p:cNvPr>
          <p:cNvSpPr/>
          <p:nvPr/>
        </p:nvSpPr>
        <p:spPr bwMode="auto">
          <a:xfrm>
            <a:off x="2986675" y="1141256"/>
            <a:ext cx="914400" cy="914400"/>
          </a:xfrm>
          <a:prstGeom prst="rect">
            <a:avLst/>
          </a:prstGeom>
          <a:solidFill>
            <a:srgbClr val="88431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733DA-03F7-4EDB-887C-83B7A4996DE0}"/>
              </a:ext>
            </a:extLst>
          </p:cNvPr>
          <p:cNvSpPr txBox="1"/>
          <p:nvPr/>
        </p:nvSpPr>
        <p:spPr>
          <a:xfrm>
            <a:off x="2637052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9794BD-0A14-43FD-881D-081FB3D3A8DC}"/>
              </a:ext>
            </a:extLst>
          </p:cNvPr>
          <p:cNvSpPr/>
          <p:nvPr/>
        </p:nvSpPr>
        <p:spPr bwMode="auto">
          <a:xfrm>
            <a:off x="4338818" y="1141256"/>
            <a:ext cx="914400" cy="914400"/>
          </a:xfrm>
          <a:prstGeom prst="rect">
            <a:avLst/>
          </a:prstGeom>
          <a:solidFill>
            <a:srgbClr val="4A27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9ED7E-7D96-41D2-A7FF-1EA5AB21810F}"/>
              </a:ext>
            </a:extLst>
          </p:cNvPr>
          <p:cNvSpPr txBox="1"/>
          <p:nvPr/>
        </p:nvSpPr>
        <p:spPr>
          <a:xfrm>
            <a:off x="3989195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219FB7-4432-4269-BDDA-7150AFF0B179}"/>
              </a:ext>
            </a:extLst>
          </p:cNvPr>
          <p:cNvSpPr/>
          <p:nvPr/>
        </p:nvSpPr>
        <p:spPr bwMode="auto">
          <a:xfrm>
            <a:off x="1200507" y="858868"/>
            <a:ext cx="4486736" cy="1896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F2CA1-8229-4274-9600-3C61F640BEAA}"/>
              </a:ext>
            </a:extLst>
          </p:cNvPr>
          <p:cNvSpPr txBox="1"/>
          <p:nvPr/>
        </p:nvSpPr>
        <p:spPr>
          <a:xfrm>
            <a:off x="1200507" y="267197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Year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CD927-2839-4796-93C8-AB295003BD8A}"/>
              </a:ext>
            </a:extLst>
          </p:cNvPr>
          <p:cNvSpPr txBox="1"/>
          <p:nvPr/>
        </p:nvSpPr>
        <p:spPr>
          <a:xfrm>
            <a:off x="6441141" y="5655293"/>
            <a:ext cx="72883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these were our results, may be able to reject the null hypothesis in favor of our alternative hypothesis, although further statistical analysis would be needed to determine our confidence.</a:t>
            </a:r>
          </a:p>
        </p:txBody>
      </p:sp>
    </p:spTree>
    <p:extLst>
      <p:ext uri="{BB962C8B-B14F-4D97-AF65-F5344CB8AC3E}">
        <p14:creationId xmlns:p14="http://schemas.microsoft.com/office/powerpoint/2010/main" val="26514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63CD6A-0A51-4965-882F-9D6AA41EEED9}"/>
              </a:ext>
            </a:extLst>
          </p:cNvPr>
          <p:cNvGrpSpPr/>
          <p:nvPr/>
        </p:nvGrpSpPr>
        <p:grpSpPr>
          <a:xfrm>
            <a:off x="1200507" y="2822138"/>
            <a:ext cx="4486736" cy="2487706"/>
            <a:chOff x="1200507" y="2822138"/>
            <a:chExt cx="4486736" cy="2487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045146-41CF-4BC6-A8D2-E7BEED390DDF}"/>
                </a:ext>
              </a:extLst>
            </p:cNvPr>
            <p:cNvSpPr/>
            <p:nvPr/>
          </p:nvSpPr>
          <p:spPr bwMode="auto">
            <a:xfrm>
              <a:off x="2982958" y="3696197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E96A5-C004-4F4D-B26F-9386C03FFC90}"/>
                </a:ext>
              </a:extLst>
            </p:cNvPr>
            <p:cNvSpPr txBox="1"/>
            <p:nvPr/>
          </p:nvSpPr>
          <p:spPr>
            <a:xfrm>
              <a:off x="1284909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D35C2-BB21-4A2F-BC7F-ECB853139155}"/>
                </a:ext>
              </a:extLst>
            </p:cNvPr>
            <p:cNvSpPr/>
            <p:nvPr/>
          </p:nvSpPr>
          <p:spPr bwMode="auto">
            <a:xfrm>
              <a:off x="1634532" y="3696197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044F6-DE9F-4861-9380-3650E5E922E9}"/>
                </a:ext>
              </a:extLst>
            </p:cNvPr>
            <p:cNvSpPr txBox="1"/>
            <p:nvPr/>
          </p:nvSpPr>
          <p:spPr>
            <a:xfrm>
              <a:off x="2637052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D1E4F-EC1A-4A2A-8E86-413B9E5DE0B9}"/>
                </a:ext>
              </a:extLst>
            </p:cNvPr>
            <p:cNvSpPr/>
            <p:nvPr/>
          </p:nvSpPr>
          <p:spPr bwMode="auto">
            <a:xfrm>
              <a:off x="4338818" y="3696197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E3C8E0-10DE-445A-9552-92863CEFB168}"/>
                </a:ext>
              </a:extLst>
            </p:cNvPr>
            <p:cNvSpPr txBox="1"/>
            <p:nvPr/>
          </p:nvSpPr>
          <p:spPr>
            <a:xfrm>
              <a:off x="3989195" y="4610597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46128D-FCAE-4803-91B7-602A393C6C75}"/>
                </a:ext>
              </a:extLst>
            </p:cNvPr>
            <p:cNvSpPr/>
            <p:nvPr/>
          </p:nvSpPr>
          <p:spPr bwMode="auto">
            <a:xfrm>
              <a:off x="1200507" y="3413809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154A2F-EA09-4DFD-B182-B7B86A1A2F30}"/>
                </a:ext>
              </a:extLst>
            </p:cNvPr>
            <p:cNvSpPr txBox="1"/>
            <p:nvPr/>
          </p:nvSpPr>
          <p:spPr>
            <a:xfrm>
              <a:off x="1200507" y="2822138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55D540-32DD-4851-A82C-CDB605F23028}"/>
              </a:ext>
            </a:extLst>
          </p:cNvPr>
          <p:cNvGrpSpPr/>
          <p:nvPr/>
        </p:nvGrpSpPr>
        <p:grpSpPr>
          <a:xfrm>
            <a:off x="1200507" y="5409072"/>
            <a:ext cx="4486736" cy="2487706"/>
            <a:chOff x="1200507" y="5409072"/>
            <a:chExt cx="4486736" cy="2487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C51535-5A9E-42FD-A869-A449C58ACB17}"/>
                </a:ext>
              </a:extLst>
            </p:cNvPr>
            <p:cNvSpPr/>
            <p:nvPr/>
          </p:nvSpPr>
          <p:spPr bwMode="auto">
            <a:xfrm>
              <a:off x="1634532" y="6283131"/>
              <a:ext cx="914400" cy="914400"/>
            </a:xfrm>
            <a:prstGeom prst="rect">
              <a:avLst/>
            </a:prstGeom>
            <a:solidFill>
              <a:srgbClr val="C785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92A78A-8E7C-41BC-91A6-D86D2B1F68BD}"/>
                </a:ext>
              </a:extLst>
            </p:cNvPr>
            <p:cNvSpPr txBox="1"/>
            <p:nvPr/>
          </p:nvSpPr>
          <p:spPr>
            <a:xfrm>
              <a:off x="1284909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Spring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A60D81-3D29-44EC-AEA9-42DDA0AB7E0B}"/>
                </a:ext>
              </a:extLst>
            </p:cNvPr>
            <p:cNvSpPr/>
            <p:nvPr/>
          </p:nvSpPr>
          <p:spPr bwMode="auto">
            <a:xfrm>
              <a:off x="3008557" y="6283131"/>
              <a:ext cx="914400" cy="914400"/>
            </a:xfrm>
            <a:prstGeom prst="rect">
              <a:avLst/>
            </a:prstGeom>
            <a:solidFill>
              <a:srgbClr val="88431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CF9541-8D04-425F-9B85-C6681EFBD0FF}"/>
                </a:ext>
              </a:extLst>
            </p:cNvPr>
            <p:cNvSpPr txBox="1"/>
            <p:nvPr/>
          </p:nvSpPr>
          <p:spPr>
            <a:xfrm>
              <a:off x="2637052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Summer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BCCF1D-ABF6-4CFE-8493-BC1DB501E7C1}"/>
                </a:ext>
              </a:extLst>
            </p:cNvPr>
            <p:cNvSpPr/>
            <p:nvPr/>
          </p:nvSpPr>
          <p:spPr bwMode="auto">
            <a:xfrm>
              <a:off x="4357413" y="6283131"/>
              <a:ext cx="914400" cy="914400"/>
            </a:xfrm>
            <a:prstGeom prst="rect">
              <a:avLst/>
            </a:prstGeom>
            <a:solidFill>
              <a:srgbClr val="4A27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239FE6-C9EE-4DF0-8064-B336368F9AEC}"/>
                </a:ext>
              </a:extLst>
            </p:cNvPr>
            <p:cNvSpPr txBox="1"/>
            <p:nvPr/>
          </p:nvSpPr>
          <p:spPr>
            <a:xfrm>
              <a:off x="3989195" y="7197531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Fall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61A435-03FF-4772-940E-10CDC0517FCD}"/>
                </a:ext>
              </a:extLst>
            </p:cNvPr>
            <p:cNvSpPr/>
            <p:nvPr/>
          </p:nvSpPr>
          <p:spPr bwMode="auto">
            <a:xfrm>
              <a:off x="1200507" y="6000743"/>
              <a:ext cx="4486736" cy="18960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F62CC-EFCD-44D5-A66F-C1298429F2FA}"/>
                </a:ext>
              </a:extLst>
            </p:cNvPr>
            <p:cNvSpPr txBox="1"/>
            <p:nvPr/>
          </p:nvSpPr>
          <p:spPr>
            <a:xfrm>
              <a:off x="1200507" y="5409072"/>
              <a:ext cx="16136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Year 3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ABEB68-1D84-4C32-B846-5C3D99A10919}"/>
              </a:ext>
            </a:extLst>
          </p:cNvPr>
          <p:cNvSpPr/>
          <p:nvPr/>
        </p:nvSpPr>
        <p:spPr bwMode="auto">
          <a:xfrm>
            <a:off x="1634532" y="1141256"/>
            <a:ext cx="914400" cy="914400"/>
          </a:xfrm>
          <a:prstGeom prst="rect">
            <a:avLst/>
          </a:prstGeom>
          <a:solidFill>
            <a:srgbClr val="C785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E1F8D-3EDE-4B44-9AF5-A0F2C675A988}"/>
              </a:ext>
            </a:extLst>
          </p:cNvPr>
          <p:cNvSpPr txBox="1"/>
          <p:nvPr/>
        </p:nvSpPr>
        <p:spPr>
          <a:xfrm>
            <a:off x="1284909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Spring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97C644-7E86-4289-B672-6CCA4CE08D8B}"/>
              </a:ext>
            </a:extLst>
          </p:cNvPr>
          <p:cNvSpPr/>
          <p:nvPr/>
        </p:nvSpPr>
        <p:spPr bwMode="auto">
          <a:xfrm>
            <a:off x="2986675" y="1141256"/>
            <a:ext cx="914400" cy="914400"/>
          </a:xfrm>
          <a:prstGeom prst="rect">
            <a:avLst/>
          </a:prstGeom>
          <a:solidFill>
            <a:srgbClr val="88431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733DA-03F7-4EDB-887C-83B7A4996DE0}"/>
              </a:ext>
            </a:extLst>
          </p:cNvPr>
          <p:cNvSpPr txBox="1"/>
          <p:nvPr/>
        </p:nvSpPr>
        <p:spPr>
          <a:xfrm>
            <a:off x="2637052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9794BD-0A14-43FD-881D-081FB3D3A8DC}"/>
              </a:ext>
            </a:extLst>
          </p:cNvPr>
          <p:cNvSpPr/>
          <p:nvPr/>
        </p:nvSpPr>
        <p:spPr bwMode="auto">
          <a:xfrm>
            <a:off x="4338818" y="1141256"/>
            <a:ext cx="914400" cy="914400"/>
          </a:xfrm>
          <a:prstGeom prst="rect">
            <a:avLst/>
          </a:prstGeom>
          <a:solidFill>
            <a:srgbClr val="4A27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9ED7E-7D96-41D2-A7FF-1EA5AB21810F}"/>
              </a:ext>
            </a:extLst>
          </p:cNvPr>
          <p:cNvSpPr txBox="1"/>
          <p:nvPr/>
        </p:nvSpPr>
        <p:spPr>
          <a:xfrm>
            <a:off x="3989195" y="2055656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219FB7-4432-4269-BDDA-7150AFF0B179}"/>
              </a:ext>
            </a:extLst>
          </p:cNvPr>
          <p:cNvSpPr/>
          <p:nvPr/>
        </p:nvSpPr>
        <p:spPr bwMode="auto">
          <a:xfrm>
            <a:off x="1200507" y="858868"/>
            <a:ext cx="4486736" cy="1896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F2CA1-8229-4274-9600-3C61F640BEAA}"/>
              </a:ext>
            </a:extLst>
          </p:cNvPr>
          <p:cNvSpPr txBox="1"/>
          <p:nvPr/>
        </p:nvSpPr>
        <p:spPr>
          <a:xfrm>
            <a:off x="1200507" y="267197"/>
            <a:ext cx="1613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Year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9DA7B-7058-43B5-B92B-22E930DF3E31}"/>
              </a:ext>
            </a:extLst>
          </p:cNvPr>
          <p:cNvSpPr txBox="1"/>
          <p:nvPr/>
        </p:nvSpPr>
        <p:spPr>
          <a:xfrm>
            <a:off x="6306671" y="858868"/>
            <a:ext cx="7274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have we demonstrated here?</a:t>
            </a:r>
          </a:p>
          <a:p>
            <a:endParaRPr lang="en-US" b="1" dirty="0"/>
          </a:p>
          <a:p>
            <a:r>
              <a:rPr lang="en-US" dirty="0"/>
              <a:t>Even if these results held up to a statistical analysis, they apply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specific colony of bees…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specific 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Furthermore: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not determined any cause, just a correlation between time of year and color.</a:t>
            </a:r>
          </a:p>
        </p:txBody>
      </p:sp>
    </p:spTree>
    <p:extLst>
      <p:ext uri="{BB962C8B-B14F-4D97-AF65-F5344CB8AC3E}">
        <p14:creationId xmlns:p14="http://schemas.microsoft.com/office/powerpoint/2010/main" val="7755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A9FD4-0E2F-41E2-8FC8-25696DBCF7B3}"/>
              </a:ext>
            </a:extLst>
          </p:cNvPr>
          <p:cNvSpPr txBox="1"/>
          <p:nvPr/>
        </p:nvSpPr>
        <p:spPr>
          <a:xfrm>
            <a:off x="537882" y="858868"/>
            <a:ext cx="7274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 we address these limitations?</a:t>
            </a:r>
          </a:p>
          <a:p>
            <a:endParaRPr lang="en-US" b="1" dirty="0"/>
          </a:p>
          <a:p>
            <a:r>
              <a:rPr lang="en-US" dirty="0"/>
              <a:t>Even if these results held up to a statistical analysis, they apply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specific colony of bees…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specific 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Furthermore: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not determined any cause, just a correlation between time of year and color.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B3195-ADB2-4697-BEE7-4DCE2D47EC0E}"/>
              </a:ext>
            </a:extLst>
          </p:cNvPr>
          <p:cNvCxnSpPr/>
          <p:nvPr/>
        </p:nvCxnSpPr>
        <p:spPr bwMode="auto">
          <a:xfrm flipH="1">
            <a:off x="4854388" y="2541494"/>
            <a:ext cx="1707777" cy="215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D6B4A0-A5E3-4F18-9279-6A646CDA5D40}"/>
              </a:ext>
            </a:extLst>
          </p:cNvPr>
          <p:cNvSpPr txBox="1"/>
          <p:nvPr/>
        </p:nvSpPr>
        <p:spPr>
          <a:xfrm>
            <a:off x="6562165" y="2330515"/>
            <a:ext cx="6427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 several neighbors’ honey as well.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D6D218-D5D4-44C6-B6D6-21DB3701344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8965" y="3148962"/>
            <a:ext cx="1806390" cy="2109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6F2756-C39A-4965-84B7-420FDDBC3433}"/>
              </a:ext>
            </a:extLst>
          </p:cNvPr>
          <p:cNvSpPr txBox="1"/>
          <p:nvPr/>
        </p:nvSpPr>
        <p:spPr>
          <a:xfrm>
            <a:off x="5625354" y="3148962"/>
            <a:ext cx="6974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Randomly select bee colonies from other regions to test.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BD268-B5EC-4B34-84C9-9F8C5AB2E9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52482" y="4952296"/>
            <a:ext cx="152402" cy="451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83F04B-7E4E-4155-86B6-B8F472DAD1B1}"/>
              </a:ext>
            </a:extLst>
          </p:cNvPr>
          <p:cNvSpPr txBox="1"/>
          <p:nvPr/>
        </p:nvSpPr>
        <p:spPr>
          <a:xfrm>
            <a:off x="1806389" y="5403813"/>
            <a:ext cx="6974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Create controlled environments where you test: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Type of flowers the bees have access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Length of day.</a:t>
            </a:r>
          </a:p>
        </p:txBody>
      </p:sp>
    </p:spTree>
    <p:extLst>
      <p:ext uri="{BB962C8B-B14F-4D97-AF65-F5344CB8AC3E}">
        <p14:creationId xmlns:p14="http://schemas.microsoft.com/office/powerpoint/2010/main" val="388550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479074-B3DA-4F35-A9A3-53EEEE5D5038}"/>
              </a:ext>
            </a:extLst>
          </p:cNvPr>
          <p:cNvSpPr txBox="1"/>
          <p:nvPr/>
        </p:nvSpPr>
        <p:spPr>
          <a:xfrm>
            <a:off x="564776" y="968188"/>
            <a:ext cx="13110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External Validity  –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ECD25-EDD6-4E47-B1DD-0B6EC502F830}"/>
              </a:ext>
            </a:extLst>
          </p:cNvPr>
          <p:cNvSpPr txBox="1"/>
          <p:nvPr/>
        </p:nvSpPr>
        <p:spPr>
          <a:xfrm>
            <a:off x="564775" y="3822412"/>
            <a:ext cx="13110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Internal Validity  –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A3AFE-4E77-4FA6-93F7-94914D73CFCE}"/>
              </a:ext>
            </a:extLst>
          </p:cNvPr>
          <p:cNvSpPr txBox="1"/>
          <p:nvPr/>
        </p:nvSpPr>
        <p:spPr>
          <a:xfrm>
            <a:off x="3724835" y="977731"/>
            <a:ext cx="9036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How broadly applicable are the results of this experiment? I.e. can they be applied to the “real world”?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5ECD8-60AB-46FE-8863-88EDEB2E48D5}"/>
              </a:ext>
            </a:extLst>
          </p:cNvPr>
          <p:cNvSpPr txBox="1"/>
          <p:nvPr/>
        </p:nvSpPr>
        <p:spPr>
          <a:xfrm>
            <a:off x="3724835" y="3822412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How free of “confounding variables” were your experimental conditions? I.e. how confident are you that you had full control over the experiment and can trust its outcomes?</a:t>
            </a:r>
          </a:p>
        </p:txBody>
      </p:sp>
    </p:spTree>
    <p:extLst>
      <p:ext uri="{BB962C8B-B14F-4D97-AF65-F5344CB8AC3E}">
        <p14:creationId xmlns:p14="http://schemas.microsoft.com/office/powerpoint/2010/main" val="29248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0FEA95-2B47-4684-80E8-75621DD84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9" y="1049230"/>
            <a:ext cx="5899325" cy="6682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968C4-1E22-4726-B709-092DF8C4D175}"/>
              </a:ext>
            </a:extLst>
          </p:cNvPr>
          <p:cNvSpPr txBox="1"/>
          <p:nvPr/>
        </p:nvSpPr>
        <p:spPr>
          <a:xfrm>
            <a:off x="122831" y="7694357"/>
            <a:ext cx="1344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Source: S. Ross, “Scientist: The Story of a Word”, Annals of Science, vol. 18, no. 2, pp. 65 – 85, Jun. 1962.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B2CC2-9D16-4C13-A0F4-3E54E529D348}"/>
              </a:ext>
            </a:extLst>
          </p:cNvPr>
          <p:cNvSpPr txBox="1"/>
          <p:nvPr/>
        </p:nvSpPr>
        <p:spPr>
          <a:xfrm>
            <a:off x="389965" y="497541"/>
            <a:ext cx="13443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 though it was initially synonymous with “knowledge”, “science” soon took on its own connotation of </a:t>
            </a:r>
            <a:r>
              <a:rPr lang="en-US" sz="3200" i="1" dirty="0"/>
              <a:t>systematized knowledge</a:t>
            </a:r>
            <a:r>
              <a:rPr lang="en-US" sz="3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C8C0D-54CB-4484-875B-EAF162CDDC4D}"/>
              </a:ext>
            </a:extLst>
          </p:cNvPr>
          <p:cNvSpPr txBox="1"/>
          <p:nvPr/>
        </p:nvSpPr>
        <p:spPr>
          <a:xfrm>
            <a:off x="389964" y="2438400"/>
            <a:ext cx="753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The seemingly redundant term “</a:t>
            </a:r>
            <a:r>
              <a:rPr lang="en-US" sz="3200" i="1" dirty="0"/>
              <a:t>scientific knowledge” </a:t>
            </a:r>
            <a:r>
              <a:rPr lang="en-US" sz="3200" dirty="0"/>
              <a:t>took on a meaning of firm, less fallible knowledge than common knowledge.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4492F-4840-4CC1-BEBF-6063BC4179A7}"/>
              </a:ext>
            </a:extLst>
          </p:cNvPr>
          <p:cNvSpPr txBox="1"/>
          <p:nvPr/>
        </p:nvSpPr>
        <p:spPr>
          <a:xfrm>
            <a:off x="389964" y="4871701"/>
            <a:ext cx="753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This originally meant knowledge that had been arrived at by means we would now recognize as belonging to </a:t>
            </a:r>
            <a:r>
              <a:rPr lang="en-US" sz="3200" i="1" dirty="0"/>
              <a:t>rationalism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58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A9FD4-0E2F-41E2-8FC8-25696DBCF7B3}"/>
              </a:ext>
            </a:extLst>
          </p:cNvPr>
          <p:cNvSpPr txBox="1"/>
          <p:nvPr/>
        </p:nvSpPr>
        <p:spPr>
          <a:xfrm>
            <a:off x="537882" y="858868"/>
            <a:ext cx="7274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 we address these limitations?</a:t>
            </a:r>
          </a:p>
          <a:p>
            <a:endParaRPr lang="en-US" b="1" dirty="0"/>
          </a:p>
          <a:p>
            <a:r>
              <a:rPr lang="en-US" dirty="0"/>
              <a:t>Even if these results held up to a statistical analysis, they apply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specific colony of bees…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this specific 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Furthermore: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not determined any cause, just a correlation between time of year and color.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B3195-ADB2-4697-BEE7-4DCE2D47EC0E}"/>
              </a:ext>
            </a:extLst>
          </p:cNvPr>
          <p:cNvCxnSpPr/>
          <p:nvPr/>
        </p:nvCxnSpPr>
        <p:spPr bwMode="auto">
          <a:xfrm flipH="1">
            <a:off x="4854388" y="2541494"/>
            <a:ext cx="1707777" cy="215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D6B4A0-A5E3-4F18-9279-6A646CDA5D40}"/>
              </a:ext>
            </a:extLst>
          </p:cNvPr>
          <p:cNvSpPr txBox="1"/>
          <p:nvPr/>
        </p:nvSpPr>
        <p:spPr>
          <a:xfrm>
            <a:off x="6562165" y="2330515"/>
            <a:ext cx="6427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 several neighbors’ honey as well.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D6D218-D5D4-44C6-B6D6-21DB3701344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8965" y="3148962"/>
            <a:ext cx="1806390" cy="2109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6F2756-C39A-4965-84B7-420FDDBC3433}"/>
              </a:ext>
            </a:extLst>
          </p:cNvPr>
          <p:cNvSpPr txBox="1"/>
          <p:nvPr/>
        </p:nvSpPr>
        <p:spPr>
          <a:xfrm>
            <a:off x="5625354" y="3148962"/>
            <a:ext cx="6974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Randomly select bee colonies from other regions to test.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BD268-B5EC-4B34-84C9-9F8C5AB2E9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52482" y="4952296"/>
            <a:ext cx="152402" cy="451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83F04B-7E4E-4155-86B6-B8F472DAD1B1}"/>
              </a:ext>
            </a:extLst>
          </p:cNvPr>
          <p:cNvSpPr txBox="1"/>
          <p:nvPr/>
        </p:nvSpPr>
        <p:spPr>
          <a:xfrm>
            <a:off x="1806389" y="5403813"/>
            <a:ext cx="6974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Create controlled environments where you test: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Type of flowers the bees have access 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Length of day.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C86765B-CAEB-487B-844F-717D810C2653}"/>
              </a:ext>
            </a:extLst>
          </p:cNvPr>
          <p:cNvSpPr/>
          <p:nvPr/>
        </p:nvSpPr>
        <p:spPr bwMode="auto">
          <a:xfrm>
            <a:off x="4961965" y="1761565"/>
            <a:ext cx="8269941" cy="2702859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4F8B4-4488-4505-B7E3-6BCB02C95AA2}"/>
              </a:ext>
            </a:extLst>
          </p:cNvPr>
          <p:cNvSpPr txBox="1"/>
          <p:nvPr/>
        </p:nvSpPr>
        <p:spPr>
          <a:xfrm>
            <a:off x="10206318" y="1336942"/>
            <a:ext cx="3886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Increases External Validity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E26B7B-0346-4439-8B15-DF79A742847C}"/>
              </a:ext>
            </a:extLst>
          </p:cNvPr>
          <p:cNvSpPr/>
          <p:nvPr/>
        </p:nvSpPr>
        <p:spPr bwMode="auto">
          <a:xfrm>
            <a:off x="510988" y="4856739"/>
            <a:ext cx="8269941" cy="2702859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DB2B0-9BF2-4DE3-9B5A-1D13247D0944}"/>
              </a:ext>
            </a:extLst>
          </p:cNvPr>
          <p:cNvSpPr txBox="1"/>
          <p:nvPr/>
        </p:nvSpPr>
        <p:spPr>
          <a:xfrm>
            <a:off x="8263218" y="5178055"/>
            <a:ext cx="3886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Increases Internal Validity</a:t>
            </a:r>
          </a:p>
        </p:txBody>
      </p:sp>
    </p:spTree>
    <p:extLst>
      <p:ext uri="{BB962C8B-B14F-4D97-AF65-F5344CB8AC3E}">
        <p14:creationId xmlns:p14="http://schemas.microsoft.com/office/powerpoint/2010/main" val="351735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7265-D153-4367-96DE-65600A09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“Good” Science Goes “Bad”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5D6C8-2C4A-4275-9451-70752540F8A0}"/>
              </a:ext>
            </a:extLst>
          </p:cNvPr>
          <p:cNvSpPr txBox="1"/>
          <p:nvPr/>
        </p:nvSpPr>
        <p:spPr>
          <a:xfrm>
            <a:off x="647700" y="1123950"/>
            <a:ext cx="132207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is overly biased toward their hypothesis.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clings to a hypothesis that has not held up to experiment (a.k.a. making excuses).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claims something has been “proven”.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tries to pass off an untestable hypothesis as something that it is not.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misrepresents the scope of what has been tested by experiment.</a:t>
            </a:r>
          </a:p>
          <a:p>
            <a:pPr marL="1110310" lvl="1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Claiming a hypothesis is a theory, a theory is a law, etc.</a:t>
            </a:r>
          </a:p>
          <a:p>
            <a:pPr marL="1110310" lvl="1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Extrapolating results beyond the external validity of the experiment (making too broad of claims).</a:t>
            </a:r>
          </a:p>
          <a:p>
            <a:pPr marL="1110310" lvl="1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Overestimating the internal validity of the experiment (overconfidence in causation).</a:t>
            </a:r>
          </a:p>
          <a:p>
            <a:pPr marL="1110310" lvl="1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Overstating (or understating) the certainty of an experimental outcome.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8377D0-9D33-4EFA-918B-338338952B98}"/>
              </a:ext>
            </a:extLst>
          </p:cNvPr>
          <p:cNvCxnSpPr>
            <a:cxnSpLocks/>
          </p:cNvCxnSpPr>
          <p:nvPr/>
        </p:nvCxnSpPr>
        <p:spPr bwMode="auto">
          <a:xfrm>
            <a:off x="1905000" y="6048375"/>
            <a:ext cx="851535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17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millikan oil drop">
            <a:extLst>
              <a:ext uri="{FF2B5EF4-FFF2-40B4-BE49-F238E27FC236}">
                <a16:creationId xmlns:a16="http://schemas.microsoft.com/office/drawing/2014/main" id="{C669C3B3-E7A2-4D55-995A-E240E495A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77" b="8515"/>
          <a:stretch/>
        </p:blipFill>
        <p:spPr bwMode="auto">
          <a:xfrm>
            <a:off x="-53788" y="0"/>
            <a:ext cx="1468418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2724A4-4D23-4527-A893-F6BF12246715}"/>
              </a:ext>
            </a:extLst>
          </p:cNvPr>
          <p:cNvSpPr txBox="1"/>
          <p:nvPr/>
        </p:nvSpPr>
        <p:spPr>
          <a:xfrm>
            <a:off x="0" y="2838450"/>
            <a:ext cx="146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Outliers, variation, and descriptive statistics.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73FEA-164D-4F41-9D5B-2ECCBA4D7818}"/>
              </a:ext>
            </a:extLst>
          </p:cNvPr>
          <p:cNvSpPr txBox="1"/>
          <p:nvPr/>
        </p:nvSpPr>
        <p:spPr>
          <a:xfrm>
            <a:off x="1937982" y="680561"/>
            <a:ext cx="37804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Next time…</a:t>
            </a:r>
          </a:p>
        </p:txBody>
      </p:sp>
    </p:spTree>
    <p:extLst>
      <p:ext uri="{BB962C8B-B14F-4D97-AF65-F5344CB8AC3E}">
        <p14:creationId xmlns:p14="http://schemas.microsoft.com/office/powerpoint/2010/main" val="183334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hoto, covered, many, different&#10;&#10;Description automatically generated">
            <a:extLst>
              <a:ext uri="{FF2B5EF4-FFF2-40B4-BE49-F238E27FC236}">
                <a16:creationId xmlns:a16="http://schemas.microsoft.com/office/drawing/2014/main" id="{04489421-4F8C-4BAC-A555-41516EDDC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0" b="4959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18DCC-DC14-4C48-8518-89EE88EDE5C3}"/>
              </a:ext>
            </a:extLst>
          </p:cNvPr>
          <p:cNvSpPr txBox="1"/>
          <p:nvPr/>
        </p:nvSpPr>
        <p:spPr>
          <a:xfrm>
            <a:off x="632012" y="658906"/>
            <a:ext cx="125998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number of fields of knowledge expanded during the Renaissance.</a:t>
            </a:r>
          </a:p>
          <a:p>
            <a:endParaRPr lang="en-US" sz="3200" b="1" dirty="0"/>
          </a:p>
          <a:p>
            <a:r>
              <a:rPr lang="en-US" sz="3200" b="1" dirty="0"/>
              <a:t>These new fields were categorized as </a:t>
            </a:r>
            <a:r>
              <a:rPr lang="en-US" sz="3200" b="1" i="1" dirty="0"/>
              <a:t>natural philosophy</a:t>
            </a:r>
            <a:r>
              <a:rPr lang="en-US" sz="3200" b="1" dirty="0"/>
              <a:t>, </a:t>
            </a:r>
            <a:r>
              <a:rPr lang="en-US" sz="3200" b="1" i="1" dirty="0"/>
              <a:t>moral philosophy</a:t>
            </a:r>
            <a:r>
              <a:rPr lang="en-US" sz="3200" b="1" dirty="0"/>
              <a:t>, and </a:t>
            </a:r>
            <a:r>
              <a:rPr lang="en-US" sz="3200" b="1" i="1" dirty="0"/>
              <a:t>metaphysics</a:t>
            </a:r>
            <a:r>
              <a:rPr lang="en-US" sz="3200" b="1" dirty="0"/>
              <a:t>. </a:t>
            </a:r>
            <a:br>
              <a:rPr lang="en-US" sz="3200" b="1" dirty="0"/>
            </a:br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9D89-E9E0-4E88-AE75-EDDDC257AC52}"/>
              </a:ext>
            </a:extLst>
          </p:cNvPr>
          <p:cNvSpPr txBox="1"/>
          <p:nvPr/>
        </p:nvSpPr>
        <p:spPr>
          <a:xfrm>
            <a:off x="122831" y="7694357"/>
            <a:ext cx="1344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Source: S. Ross, “Scientist: The Story of a Word”, Annals of Science, vol. 18, no. 2, pp. 65 – 85, Jun. 1962.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FA7176-D41F-41B8-9185-E017FAA575C8}"/>
              </a:ext>
            </a:extLst>
          </p:cNvPr>
          <p:cNvSpPr/>
          <p:nvPr/>
        </p:nvSpPr>
        <p:spPr>
          <a:xfrm>
            <a:off x="632012" y="3288414"/>
            <a:ext cx="92112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Since knowledge in these fields things couldn’t be reached through inductive reasoning, there was resistance in allowing them to be classified as “science”.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By 1830, with the publication of “Discourse on the Study of Natural Philosophy” by William Herschel, this definition had been relaxed to accept experimental results as </a:t>
            </a:r>
            <a:r>
              <a:rPr lang="en-US" sz="3200" i="1" dirty="0"/>
              <a:t>“scientific”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7E2697-61CC-4C1B-B231-D15888701C1E}"/>
              </a:ext>
            </a:extLst>
          </p:cNvPr>
          <p:cNvSpPr txBox="1"/>
          <p:nvPr/>
        </p:nvSpPr>
        <p:spPr>
          <a:xfrm>
            <a:off x="122831" y="7694357"/>
            <a:ext cx="1344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Source: S. Ross, “Scientist: The Story of a Word”, Annals of Science, vol. 18, no. 2, pp. 65 – 85, Jun. 1962.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2B6A2D9-D26C-482C-B61A-4F8030B7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1" y="1472041"/>
            <a:ext cx="3326926" cy="40528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697B1-9CEC-4CCA-A77C-F2CAFEE26A41}"/>
              </a:ext>
            </a:extLst>
          </p:cNvPr>
          <p:cNvSpPr txBox="1"/>
          <p:nvPr/>
        </p:nvSpPr>
        <p:spPr>
          <a:xfrm>
            <a:off x="240396" y="5696084"/>
            <a:ext cx="3850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Mary Somerville</a:t>
            </a:r>
          </a:p>
          <a:p>
            <a:r>
              <a:rPr lang="en-US" sz="2400" b="1" dirty="0"/>
              <a:t>(1780 - 1872 CE)</a:t>
            </a:r>
          </a:p>
          <a:p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3557F-A1F2-49EC-AFF3-C00BD397207B}"/>
              </a:ext>
            </a:extLst>
          </p:cNvPr>
          <p:cNvSpPr txBox="1"/>
          <p:nvPr/>
        </p:nvSpPr>
        <p:spPr>
          <a:xfrm>
            <a:off x="3039035" y="719007"/>
            <a:ext cx="11125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 as the term </a:t>
            </a:r>
            <a:r>
              <a:rPr lang="en-US" sz="3200" i="1" dirty="0"/>
              <a:t>physical</a:t>
            </a:r>
            <a:r>
              <a:rPr lang="en-US" sz="3200" dirty="0"/>
              <a:t> </a:t>
            </a:r>
            <a:r>
              <a:rPr lang="en-US" sz="3200" i="1" dirty="0"/>
              <a:t>science</a:t>
            </a:r>
            <a:r>
              <a:rPr lang="en-US" sz="3200" dirty="0"/>
              <a:t> began to be used alongside </a:t>
            </a:r>
            <a:r>
              <a:rPr lang="en-US" sz="3200" i="1" dirty="0"/>
              <a:t>natural philosophy</a:t>
            </a:r>
            <a:r>
              <a:rPr lang="en-US" sz="3200" dirty="0"/>
              <a:t>, the term for a practitioner of the sciences was slower to settle.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E95BD-736D-4722-B87C-DEC3D9DCF681}"/>
              </a:ext>
            </a:extLst>
          </p:cNvPr>
          <p:cNvSpPr txBox="1"/>
          <p:nvPr/>
        </p:nvSpPr>
        <p:spPr>
          <a:xfrm>
            <a:off x="3630706" y="2668936"/>
            <a:ext cx="10534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term </a:t>
            </a:r>
            <a:r>
              <a:rPr lang="en-US" sz="3200" i="1" dirty="0"/>
              <a:t>“man of science” </a:t>
            </a:r>
            <a:r>
              <a:rPr lang="en-US" sz="3200" dirty="0"/>
              <a:t>was used, alongside names of practitioners of  specific fields such as </a:t>
            </a:r>
            <a:r>
              <a:rPr lang="en-US" sz="3200" i="1" dirty="0"/>
              <a:t>“chemist</a:t>
            </a:r>
            <a:r>
              <a:rPr lang="en-US" sz="3200" dirty="0"/>
              <a:t>” and </a:t>
            </a:r>
            <a:r>
              <a:rPr lang="en-US" sz="3200" i="1" dirty="0"/>
              <a:t>“naturalist” </a:t>
            </a:r>
            <a:r>
              <a:rPr lang="en-US" sz="3200" dirty="0"/>
              <a:t>(what we would likely now call a physicist).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84F6F-0C43-4C48-8247-D2FB394EC4FF}"/>
              </a:ext>
            </a:extLst>
          </p:cNvPr>
          <p:cNvSpPr txBox="1"/>
          <p:nvPr/>
        </p:nvSpPr>
        <p:spPr>
          <a:xfrm>
            <a:off x="3630706" y="5000142"/>
            <a:ext cx="1053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term </a:t>
            </a:r>
            <a:r>
              <a:rPr lang="en-US" sz="3200" i="1" dirty="0"/>
              <a:t>“scientist”</a:t>
            </a:r>
            <a:r>
              <a:rPr lang="en-US" sz="3200" dirty="0"/>
              <a:t> was proposed by William Whewell in a review of </a:t>
            </a:r>
            <a:r>
              <a:rPr lang="en-US" sz="3200" i="1" dirty="0"/>
              <a:t>On the </a:t>
            </a:r>
            <a:r>
              <a:rPr lang="en-US" sz="3200" i="1" dirty="0" err="1"/>
              <a:t>Connexion</a:t>
            </a:r>
            <a:r>
              <a:rPr lang="en-US" sz="3200" i="1" dirty="0"/>
              <a:t> of the Physical Sciences </a:t>
            </a:r>
            <a:r>
              <a:rPr lang="en-US" sz="3200" dirty="0"/>
              <a:t>by Mary Somerville.</a:t>
            </a:r>
          </a:p>
        </p:txBody>
      </p:sp>
    </p:spTree>
    <p:extLst>
      <p:ext uri="{BB962C8B-B14F-4D97-AF65-F5344CB8AC3E}">
        <p14:creationId xmlns:p14="http://schemas.microsoft.com/office/powerpoint/2010/main" val="9045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string theory">
            <a:extLst>
              <a:ext uri="{FF2B5EF4-FFF2-40B4-BE49-F238E27FC236}">
                <a16:creationId xmlns:a16="http://schemas.microsoft.com/office/drawing/2014/main" id="{1F0494A9-1E68-4C14-8E0A-34E15B7BA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9225"/>
          <a:stretch/>
        </p:blipFill>
        <p:spPr bwMode="auto">
          <a:xfrm>
            <a:off x="0" y="2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AB005-E61C-4F7E-A5E8-A8A21DE0D62A}"/>
              </a:ext>
            </a:extLst>
          </p:cNvPr>
          <p:cNvSpPr txBox="1"/>
          <p:nvPr/>
        </p:nvSpPr>
        <p:spPr>
          <a:xfrm>
            <a:off x="0" y="2838451"/>
            <a:ext cx="146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So what makes “good” science?</a:t>
            </a:r>
          </a:p>
        </p:txBody>
      </p:sp>
    </p:spTree>
    <p:extLst>
      <p:ext uri="{BB962C8B-B14F-4D97-AF65-F5344CB8AC3E}">
        <p14:creationId xmlns:p14="http://schemas.microsoft.com/office/powerpoint/2010/main" val="17115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string theory">
            <a:extLst>
              <a:ext uri="{FF2B5EF4-FFF2-40B4-BE49-F238E27FC236}">
                <a16:creationId xmlns:a16="http://schemas.microsoft.com/office/drawing/2014/main" id="{1F0494A9-1E68-4C14-8E0A-34E15B7BA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9225"/>
          <a:stretch/>
        </p:blipFill>
        <p:spPr bwMode="auto">
          <a:xfrm>
            <a:off x="0" y="1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283D-D5F1-4AA2-ADCA-3960C5C5867E}"/>
              </a:ext>
            </a:extLst>
          </p:cNvPr>
          <p:cNvSpPr txBox="1"/>
          <p:nvPr/>
        </p:nvSpPr>
        <p:spPr>
          <a:xfrm>
            <a:off x="564776" y="645459"/>
            <a:ext cx="1138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this a picture of?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5F64C-B2BD-4AC2-BAE7-68B16EDFBC6B}"/>
              </a:ext>
            </a:extLst>
          </p:cNvPr>
          <p:cNvSpPr txBox="1"/>
          <p:nvPr/>
        </p:nvSpPr>
        <p:spPr>
          <a:xfrm>
            <a:off x="564776" y="2311051"/>
            <a:ext cx="131781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is an artists rendering of a </a:t>
            </a:r>
            <a:r>
              <a:rPr lang="en-US" i="1" dirty="0"/>
              <a:t>string</a:t>
            </a:r>
            <a:r>
              <a:rPr lang="en-US" dirty="0"/>
              <a:t>, a major component of the theoretical framework of so-called “String Theory”.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These frameworks attempt to unify quantum physics and general relativity under a single mathematical model. In these models, all particles in the universe are said to be comprised of one-dimensional strings vibrating in multi-dimensional spacetime. These models rely upon large numbers of extra dimensions beyond the typical 4 dimensions of general relativity – 10, 11, and 26 dimensions are proposed by variations of the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2E1EC-FA29-491D-8C15-6454BEE0CC21}"/>
              </a:ext>
            </a:extLst>
          </p:cNvPr>
          <p:cNvSpPr txBox="1"/>
          <p:nvPr/>
        </p:nvSpPr>
        <p:spPr>
          <a:xfrm>
            <a:off x="564776" y="6685077"/>
            <a:ext cx="13178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So, is this “bad science”?</a:t>
            </a:r>
          </a:p>
        </p:txBody>
      </p:sp>
    </p:spTree>
    <p:extLst>
      <p:ext uri="{BB962C8B-B14F-4D97-AF65-F5344CB8AC3E}">
        <p14:creationId xmlns:p14="http://schemas.microsoft.com/office/powerpoint/2010/main" val="17602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B5E35-05D7-4895-AD3A-F882E58E275C}"/>
              </a:ext>
            </a:extLst>
          </p:cNvPr>
          <p:cNvSpPr txBox="1"/>
          <p:nvPr/>
        </p:nvSpPr>
        <p:spPr>
          <a:xfrm>
            <a:off x="820270" y="887506"/>
            <a:ext cx="12640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  – 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C9313-63D3-414A-A7EB-9D02A18ADE61}"/>
              </a:ext>
            </a:extLst>
          </p:cNvPr>
          <p:cNvSpPr txBox="1"/>
          <p:nvPr/>
        </p:nvSpPr>
        <p:spPr>
          <a:xfrm>
            <a:off x="820270" y="3376135"/>
            <a:ext cx="12640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Theory  –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D2062-10B2-487E-BAF8-81FC4FCEC85D}"/>
              </a:ext>
            </a:extLst>
          </p:cNvPr>
          <p:cNvSpPr txBox="1"/>
          <p:nvPr/>
        </p:nvSpPr>
        <p:spPr>
          <a:xfrm>
            <a:off x="820271" y="5407565"/>
            <a:ext cx="129360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 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81C2A-C1BC-4A3F-96C7-F9018C84C046}"/>
              </a:ext>
            </a:extLst>
          </p:cNvPr>
          <p:cNvSpPr txBox="1"/>
          <p:nvPr/>
        </p:nvSpPr>
        <p:spPr>
          <a:xfrm>
            <a:off x="2178424" y="5407565"/>
            <a:ext cx="114837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theoretical or mathematical framework that describes observations. A model can be part of an established theory, represent an untested hypothesis, or be a hypothesis that holds true in some, limited circumstances, but has limited applicability outside those circumstances.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67536-03ED-4C68-A9B5-EE3184E76322}"/>
              </a:ext>
            </a:extLst>
          </p:cNvPr>
          <p:cNvSpPr txBox="1"/>
          <p:nvPr/>
        </p:nvSpPr>
        <p:spPr>
          <a:xfrm>
            <a:off x="2178424" y="3376135"/>
            <a:ext cx="114837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hypothesis or collection of related hypotheses that has held up to experiment numerous times and makes accurate predictions about future observations.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50054-81F7-458E-BB4B-859E118607A2}"/>
              </a:ext>
            </a:extLst>
          </p:cNvPr>
          <p:cNvSpPr txBox="1"/>
          <p:nvPr/>
        </p:nvSpPr>
        <p:spPr>
          <a:xfrm>
            <a:off x="2891118" y="887506"/>
            <a:ext cx="107710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prediction based on a proposed relationship between independent and dependent variables. A good hypothesis should be simple, clear, and, most importantly, testable (falsifiable).</a:t>
            </a:r>
          </a:p>
        </p:txBody>
      </p:sp>
    </p:spTree>
    <p:extLst>
      <p:ext uri="{BB962C8B-B14F-4D97-AF65-F5344CB8AC3E}">
        <p14:creationId xmlns:p14="http://schemas.microsoft.com/office/powerpoint/2010/main" val="8613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string theory">
            <a:extLst>
              <a:ext uri="{FF2B5EF4-FFF2-40B4-BE49-F238E27FC236}">
                <a16:creationId xmlns:a16="http://schemas.microsoft.com/office/drawing/2014/main" id="{1F0494A9-1E68-4C14-8E0A-34E15B7BA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9225"/>
          <a:stretch/>
        </p:blipFill>
        <p:spPr bwMode="auto">
          <a:xfrm>
            <a:off x="0" y="1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55F64C-B2BD-4AC2-BAE7-68B16EDFBC6B}"/>
              </a:ext>
            </a:extLst>
          </p:cNvPr>
          <p:cNvSpPr txBox="1"/>
          <p:nvPr/>
        </p:nvSpPr>
        <p:spPr>
          <a:xfrm>
            <a:off x="564776" y="1114263"/>
            <a:ext cx="1317811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“Good science” becomes “bad science” when: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is overly biased toward their hypothesis.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clings to a hypothesis that has not held up to experiment.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claims something has been “proven”.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tries to pass off an untestable hypothesis as something that it is not.</a:t>
            </a:r>
          </a:p>
          <a:p>
            <a:pPr marL="457200" indent="-4572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author misrepresents the scope of what has been tested by experiment.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2E1EC-FA29-491D-8C15-6454BEE0CC21}"/>
              </a:ext>
            </a:extLst>
          </p:cNvPr>
          <p:cNvSpPr txBox="1"/>
          <p:nvPr/>
        </p:nvSpPr>
        <p:spPr>
          <a:xfrm>
            <a:off x="564776" y="5905148"/>
            <a:ext cx="13178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The model proposed in String Theory is neither “good science” nor “bad science” – it is just currently untestable. </a:t>
            </a:r>
          </a:p>
        </p:txBody>
      </p:sp>
    </p:spTree>
    <p:extLst>
      <p:ext uri="{BB962C8B-B14F-4D97-AF65-F5344CB8AC3E}">
        <p14:creationId xmlns:p14="http://schemas.microsoft.com/office/powerpoint/2010/main" val="9708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ECS1200_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E5"/>
      </a:hlink>
      <a:folHlink>
        <a:srgbClr val="7030A0"/>
      </a:folHlink>
    </a:clrScheme>
    <a:fontScheme name="TSoG">
      <a:majorFont>
        <a:latin typeface="Agency FB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TSoG_9-24-14_TTElectronics</Template>
  <TotalTime>48278</TotalTime>
  <Words>2556</Words>
  <Application>Microsoft Office PowerPoint</Application>
  <PresentationFormat>Custom</PresentationFormat>
  <Paragraphs>282</Paragraphs>
  <Slides>32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Agency FB</vt:lpstr>
      <vt:lpstr>Arial</vt:lpstr>
      <vt:lpstr>Arial Narrow</vt:lpstr>
      <vt:lpstr>Calibri</vt:lpstr>
      <vt:lpstr>Times New Roman</vt:lpstr>
      <vt:lpstr>Wingdings</vt:lpstr>
      <vt:lpstr>ECS1200_template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Variations in Honey Color</vt:lpstr>
      <vt:lpstr>PowerPoint Presentation</vt:lpstr>
      <vt:lpstr>PowerPoint Presentation</vt:lpstr>
      <vt:lpstr>PowerPoint Presentation</vt:lpstr>
      <vt:lpstr>PowerPoint Presentation</vt:lpstr>
      <vt:lpstr>Classifying Variables</vt:lpstr>
      <vt:lpstr>PowerPoint Presentation</vt:lpstr>
      <vt:lpstr>Instrumentation Precision vs. Accuracy</vt:lpstr>
      <vt:lpstr>PowerPoint Presentation</vt:lpstr>
      <vt:lpstr>Law of Large Numbers</vt:lpstr>
      <vt:lpstr>Central Tendency </vt:lpstr>
      <vt:lpstr>When to Use Central Tendencies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When “Good” Science Goes “Bad”</vt:lpstr>
      <vt:lpstr>PowerPoint Presentation</vt:lpstr>
    </vt:vector>
  </TitlesOfParts>
  <Company>Verizon Terremark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amckee</dc:creator>
  <cp:lastModifiedBy>Steven Foland</cp:lastModifiedBy>
  <cp:revision>560</cp:revision>
  <cp:lastPrinted>2016-11-11T19:56:35Z</cp:lastPrinted>
  <dcterms:created xsi:type="dcterms:W3CDTF">2014-04-29T22:02:52Z</dcterms:created>
  <dcterms:modified xsi:type="dcterms:W3CDTF">2019-09-28T16:51:06Z</dcterms:modified>
</cp:coreProperties>
</file>